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318" r:id="rId3"/>
    <p:sldId id="316" r:id="rId4"/>
    <p:sldId id="317" r:id="rId5"/>
    <p:sldId id="336" r:id="rId6"/>
    <p:sldId id="337" r:id="rId7"/>
    <p:sldId id="366" r:id="rId8"/>
    <p:sldId id="335" r:id="rId9"/>
    <p:sldId id="326" r:id="rId10"/>
    <p:sldId id="325" r:id="rId11"/>
    <p:sldId id="407" r:id="rId12"/>
    <p:sldId id="330" r:id="rId13"/>
    <p:sldId id="333" r:id="rId14"/>
    <p:sldId id="331" r:id="rId15"/>
    <p:sldId id="367" r:id="rId16"/>
    <p:sldId id="405" r:id="rId17"/>
    <p:sldId id="368" r:id="rId18"/>
    <p:sldId id="389" r:id="rId19"/>
    <p:sldId id="359" r:id="rId20"/>
    <p:sldId id="360" r:id="rId21"/>
    <p:sldId id="376" r:id="rId22"/>
    <p:sldId id="402" r:id="rId23"/>
    <p:sldId id="361" r:id="rId24"/>
    <p:sldId id="373" r:id="rId25"/>
    <p:sldId id="398" r:id="rId26"/>
    <p:sldId id="370" r:id="rId27"/>
    <p:sldId id="371" r:id="rId28"/>
    <p:sldId id="348" r:id="rId29"/>
    <p:sldId id="377" r:id="rId30"/>
    <p:sldId id="399" r:id="rId31"/>
    <p:sldId id="334" r:id="rId32"/>
    <p:sldId id="328" r:id="rId33"/>
    <p:sldId id="400" r:id="rId34"/>
    <p:sldId id="342" r:id="rId35"/>
    <p:sldId id="356" r:id="rId36"/>
    <p:sldId id="408" r:id="rId37"/>
    <p:sldId id="409" r:id="rId38"/>
    <p:sldId id="395" r:id="rId39"/>
    <p:sldId id="388" r:id="rId40"/>
    <p:sldId id="394" r:id="rId41"/>
    <p:sldId id="396" r:id="rId42"/>
    <p:sldId id="401" r:id="rId43"/>
    <p:sldId id="346" r:id="rId44"/>
    <p:sldId id="364" r:id="rId45"/>
    <p:sldId id="374" r:id="rId46"/>
    <p:sldId id="351" r:id="rId47"/>
    <p:sldId id="349" r:id="rId48"/>
    <p:sldId id="365" r:id="rId49"/>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p:restoredTop sz="94709"/>
  </p:normalViewPr>
  <p:slideViewPr>
    <p:cSldViewPr>
      <p:cViewPr varScale="1">
        <p:scale>
          <a:sx n="201" d="100"/>
          <a:sy n="201" d="100"/>
        </p:scale>
        <p:origin x="176" y="6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8/7/19</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rmacc_2019_container_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ngularity-hub.org/"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4" Type="http://schemas.openxmlformats.org/officeDocument/2006/relationships/hyperlink" Target="https://singularity.lbl.gov/docs-exec" TargetMode="External"/><Relationship Id="rId9" Type="http://schemas.openxmlformats.org/officeDocument/2006/relationships/image" Target="../media/image1.tiff"/></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uwyo_2019_container_tutoria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s://hub.docker.com/r/nvidia/cud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sylabs.io/guides/3.2/user-guide/definition_files.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container-best-practices-rmacc19" TargetMode="External"/><Relationship Id="rId1" Type="http://schemas.openxmlformats.org/officeDocument/2006/relationships/slideLayout" Target="../slideLayouts/slideLayout2.xml"/><Relationship Id="rId4" Type="http://schemas.openxmlformats.org/officeDocument/2006/relationships/hyperlink" Target="https://www.sylabs.io/doc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hyperlink" Target="https://curc.readthedocs.io/en/latest/software/ContainerizationonSummit.html" TargetMode="External"/><Relationship Id="rId7" Type="http://schemas.openxmlformats.org/officeDocument/2006/relationships/hyperlink" Target="https://cloud.sylabs.io/library" TargetMode="External"/><Relationship Id="rId2" Type="http://schemas.openxmlformats.org/officeDocument/2006/relationships/hyperlink" Target="https://github.com/researchcomputing/uwyo_2019_container_tutorial" TargetMode="External"/><Relationship Id="rId1" Type="http://schemas.openxmlformats.org/officeDocument/2006/relationships/slideLayout" Target="../slideLayouts/slideLayout2.xml"/><Relationship Id="rId6" Type="http://schemas.openxmlformats.org/officeDocument/2006/relationships/hyperlink" Target="https://www.singularity-hub.org/" TargetMode="External"/><Relationship Id="rId5" Type="http://schemas.openxmlformats.org/officeDocument/2006/relationships/hyperlink" Target="https://www.sylabs.io/docs/" TargetMode="External"/><Relationship Id="rId4" Type="http://schemas.openxmlformats.org/officeDocument/2006/relationships/hyperlink" Target="https://www.chpc.utah.edu/documentation/software/containers.php" TargetMode="External"/><Relationship Id="rId9" Type="http://schemas.openxmlformats.org/officeDocument/2006/relationships/hyperlink" Target="http://tinyurl.com/curc-survey1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363241"/>
          </a:xfrm>
          <a:prstGeom prst="rect">
            <a:avLst/>
          </a:prstGeom>
        </p:spPr>
        <p:txBody>
          <a:bodyPr vert="horz" wrap="square" lIns="0" tIns="10160" rIns="0" bIns="0" rtlCol="0">
            <a:spAutoFit/>
          </a:bodyPr>
          <a:lstStyle/>
          <a:p>
            <a:pPr marL="12700" marR="5080">
              <a:lnSpc>
                <a:spcPct val="101600"/>
              </a:lnSpc>
              <a:spcBef>
                <a:spcPts val="80"/>
              </a:spcBef>
            </a:pPr>
            <a:r>
              <a:rPr lang="en-US" spc="-114" dirty="0"/>
              <a:t>Using Containers on Teton</a:t>
            </a:r>
            <a:endParaRPr spc="-125" dirty="0"/>
          </a:p>
        </p:txBody>
      </p:sp>
      <p:sp>
        <p:nvSpPr>
          <p:cNvPr id="3" name="object 3"/>
          <p:cNvSpPr txBox="1"/>
          <p:nvPr/>
        </p:nvSpPr>
        <p:spPr>
          <a:xfrm>
            <a:off x="211295" y="1045992"/>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dirty="0"/>
          </a:p>
        </p:txBody>
      </p:sp>
      <p:sp>
        <p:nvSpPr>
          <p:cNvPr id="22" name="object 3">
            <a:extLst>
              <a:ext uri="{FF2B5EF4-FFF2-40B4-BE49-F238E27FC236}">
                <a16:creationId xmlns:a16="http://schemas.microsoft.com/office/drawing/2014/main" id="{01AF79EE-4DC8-0D42-9A1A-AD2B328B558E}"/>
              </a:ext>
            </a:extLst>
          </p:cNvPr>
          <p:cNvSpPr txBox="1"/>
          <p:nvPr/>
        </p:nvSpPr>
        <p:spPr>
          <a:xfrm>
            <a:off x="181458" y="1578089"/>
            <a:ext cx="3965857" cy="304571"/>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Slides and exercises available for download at</a:t>
            </a:r>
          </a:p>
          <a:p>
            <a:pPr marL="6403" marR="43863"/>
            <a:r>
              <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hlinkClick r:id="rId2"/>
              </a:rPr>
              <a:t>https://github.com/researchcomputing/uwyo_2019</a:t>
            </a:r>
            <a:endPar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endParaRPr>
          </a:p>
        </p:txBody>
      </p:sp>
      <p:sp>
        <p:nvSpPr>
          <p:cNvPr id="6" name="Date Placeholder 5">
            <a:extLst>
              <a:ext uri="{FF2B5EF4-FFF2-40B4-BE49-F238E27FC236}">
                <a16:creationId xmlns:a16="http://schemas.microsoft.com/office/drawing/2014/main" id="{65AFDC2B-68E9-3245-85A9-214219C7B7C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4" name="Picture 3">
            <a:extLst>
              <a:ext uri="{FF2B5EF4-FFF2-40B4-BE49-F238E27FC236}">
                <a16:creationId xmlns:a16="http://schemas.microsoft.com/office/drawing/2014/main" id="{A6D093BE-EA8A-DB44-B6D1-1AA541995FC6}"/>
              </a:ext>
            </a:extLst>
          </p:cNvPr>
          <p:cNvPicPr>
            <a:picLocks noChangeAspect="1"/>
          </p:cNvPicPr>
          <p:nvPr/>
        </p:nvPicPr>
        <p:blipFill rotWithShape="1">
          <a:blip r:embed="rId3"/>
          <a:srcRect b="16901"/>
          <a:stretch/>
        </p:blipFill>
        <p:spPr>
          <a:xfrm>
            <a:off x="3793539" y="3200081"/>
            <a:ext cx="762000" cy="225380"/>
          </a:xfrm>
          <a:prstGeom prst="rect">
            <a:avLst/>
          </a:prstGeom>
        </p:spPr>
      </p:pic>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3377282" y="2004464"/>
            <a:ext cx="1061368" cy="215444"/>
          </a:xfrm>
          <a:prstGeom prst="rect">
            <a:avLst/>
          </a:prstGeom>
          <a:noFill/>
        </p:spPr>
        <p:txBody>
          <a:bodyPr wrap="square" rtlCol="0">
            <a:spAutoFit/>
          </a:bodyPr>
          <a:lstStyle/>
          <a:p>
            <a:r>
              <a:rPr lang="en-US" sz="800" dirty="0">
                <a:solidFill>
                  <a:srgbClr val="FF0000"/>
                </a:solidFill>
              </a:rPr>
              <a:t>First half of tutorial </a:t>
            </a:r>
          </a:p>
        </p:txBody>
      </p:sp>
      <p:sp>
        <p:nvSpPr>
          <p:cNvPr id="10" name="TextBox 9">
            <a:extLst>
              <a:ext uri="{FF2B5EF4-FFF2-40B4-BE49-F238E27FC236}">
                <a16:creationId xmlns:a16="http://schemas.microsoft.com/office/drawing/2014/main" id="{01622600-32BB-9544-ADD6-50834BF68161}"/>
              </a:ext>
            </a:extLst>
          </p:cNvPr>
          <p:cNvSpPr txBox="1"/>
          <p:nvPr/>
        </p:nvSpPr>
        <p:spPr>
          <a:xfrm>
            <a:off x="1806515" y="2268419"/>
            <a:ext cx="1235418" cy="215444"/>
          </a:xfrm>
          <a:prstGeom prst="rect">
            <a:avLst/>
          </a:prstGeom>
          <a:noFill/>
        </p:spPr>
        <p:txBody>
          <a:bodyPr wrap="square" rtlCol="0">
            <a:spAutoFit/>
          </a:bodyPr>
          <a:lstStyle/>
          <a:p>
            <a:r>
              <a:rPr lang="en-US" sz="800" dirty="0">
                <a:solidFill>
                  <a:srgbClr val="FF0000"/>
                </a:solidFill>
              </a:rPr>
              <a:t>Second half of tutorial </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existing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3" name="TextBox 32">
            <a:extLst>
              <a:ext uri="{FF2B5EF4-FFF2-40B4-BE49-F238E27FC236}">
                <a16:creationId xmlns:a16="http://schemas.microsoft.com/office/drawing/2014/main" id="{FE1DA7D9-BC1C-ED41-908C-1340F6FD807C}"/>
              </a:ext>
            </a:extLst>
          </p:cNvPr>
          <p:cNvSpPr txBox="1"/>
          <p:nvPr/>
        </p:nvSpPr>
        <p:spPr>
          <a:xfrm>
            <a:off x="129495" y="1916893"/>
            <a:ext cx="1578455" cy="461665"/>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Interactively Develop Container</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4568" y="2659231"/>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sp>
        <p:nvSpPr>
          <p:cNvPr id="35" name="TextBox 34">
            <a:extLst>
              <a:ext uri="{FF2B5EF4-FFF2-40B4-BE49-F238E27FC236}">
                <a16:creationId xmlns:a16="http://schemas.microsoft.com/office/drawing/2014/main" id="{DD5FBB2F-E789-6240-9A5E-23E210EF0831}"/>
              </a:ext>
            </a:extLst>
          </p:cNvPr>
          <p:cNvSpPr txBox="1"/>
          <p:nvPr/>
        </p:nvSpPr>
        <p:spPr>
          <a:xfrm>
            <a:off x="2078478" y="2659231"/>
            <a:ext cx="1578454" cy="276999"/>
          </a:xfrm>
          <a:prstGeom prst="rect">
            <a:avLst/>
          </a:prstGeom>
          <a:solidFill>
            <a:srgbClr val="92D050"/>
          </a:solidFill>
          <a:ln>
            <a:solidFill>
              <a:schemeClr val="tx1"/>
            </a:solidFill>
          </a:ln>
        </p:spPr>
        <p:txBody>
          <a:bodyPr wrap="square" rtlCol="0">
            <a:spAutoFit/>
          </a:bodyPr>
          <a:lstStyle/>
          <a:p>
            <a:r>
              <a:rPr lang="en-US" sz="1200" dirty="0"/>
              <a:t>Run new container</a:t>
            </a:r>
          </a:p>
        </p:txBody>
      </p:sp>
      <p:cxnSp>
        <p:nvCxnSpPr>
          <p:cNvPr id="36" name="Straight Arrow Connector 35">
            <a:extLst>
              <a:ext uri="{FF2B5EF4-FFF2-40B4-BE49-F238E27FC236}">
                <a16:creationId xmlns:a16="http://schemas.microsoft.com/office/drawing/2014/main" id="{394DBAE5-A6C0-7640-BF54-9180630A551B}"/>
              </a:ext>
            </a:extLst>
          </p:cNvPr>
          <p:cNvCxnSpPr>
            <a:cxnSpLocks/>
          </p:cNvCxnSpPr>
          <p:nvPr/>
        </p:nvCxnSpPr>
        <p:spPr>
          <a:xfrm>
            <a:off x="971348" y="237604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a:off x="1723023" y="2797730"/>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p:cNvCxnSpPr>
          <p:nvPr/>
        </p:nvCxnSpPr>
        <p:spPr>
          <a:xfrm flipH="1" flipV="1">
            <a:off x="3316787" y="1618773"/>
            <a:ext cx="416343" cy="453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B0DB85-2211-EB43-9595-6C215CE9290F}"/>
              </a:ext>
            </a:extLst>
          </p:cNvPr>
          <p:cNvCxnSpPr>
            <a:cxnSpLocks/>
          </p:cNvCxnSpPr>
          <p:nvPr/>
        </p:nvCxnSpPr>
        <p:spPr>
          <a:xfrm flipH="1">
            <a:off x="1764769" y="2447143"/>
            <a:ext cx="385509" cy="248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723024" y="2147725"/>
            <a:ext cx="478909" cy="181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0BC484-3A0D-5048-AEFA-FE44C6EB6671}"/>
              </a:ext>
            </a:extLst>
          </p:cNvPr>
          <p:cNvCxnSpPr>
            <a:cxnSpLocks/>
          </p:cNvCxnSpPr>
          <p:nvPr/>
        </p:nvCxnSpPr>
        <p:spPr>
          <a:xfrm flipH="1">
            <a:off x="3469187" y="2219908"/>
            <a:ext cx="272128" cy="43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5941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spTree>
    <p:extLst>
      <p:ext uri="{BB962C8B-B14F-4D97-AF65-F5344CB8AC3E}">
        <p14:creationId xmlns:p14="http://schemas.microsoft.com/office/powerpoint/2010/main" val="285771232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spTree>
    <p:extLst>
      <p:ext uri="{BB962C8B-B14F-4D97-AF65-F5344CB8AC3E}">
        <p14:creationId xmlns:p14="http://schemas.microsoft.com/office/powerpoint/2010/main" val="3044927236"/>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479170529"/>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Hands-on Examples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Running containers with </a:t>
            </a:r>
            <a:r>
              <a:rPr lang="en-US" sz="1000" u="sng" dirty="0"/>
              <a:t>Singularity</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364491652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41546"/>
          </a:xfrm>
          <a:prstGeom prst="rect">
            <a:avLst/>
          </a:prstGeom>
        </p:spPr>
        <p:txBody>
          <a:bodyPr vert="horz" wrap="square" lIns="0" tIns="6403" rIns="0" bIns="0" rtlCol="0">
            <a:spAutoFit/>
          </a:bodyPr>
          <a:lstStyle/>
          <a:p>
            <a:pPr marL="6403">
              <a:buClr>
                <a:srgbClr val="A9A57C"/>
              </a:buClr>
              <a:tabLst>
                <a:tab pos="121663" algn="l"/>
              </a:tabLst>
            </a:pPr>
            <a:r>
              <a:rPr lang="en-US" sz="1100" u="sng" spc="-13" dirty="0">
                <a:latin typeface="Arial"/>
                <a:cs typeface="Arial"/>
              </a:rPr>
              <a:t>If you are using a temporary account:</a:t>
            </a:r>
            <a:endParaRPr lang="en-US" sz="1100" u="sng" spc="8"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Note the username on the side of your </a:t>
            </a:r>
            <a:r>
              <a:rPr lang="en-US" sz="1100" dirty="0" err="1">
                <a:latin typeface="Arial"/>
                <a:cs typeface="Arial"/>
              </a:rPr>
              <a:t>Yubikey</a:t>
            </a:r>
            <a:r>
              <a:rPr lang="en-US" sz="1100" dirty="0">
                <a:latin typeface="Arial"/>
                <a:cs typeface="Arial"/>
              </a:rPr>
              <a:t>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Insert your </a:t>
            </a:r>
            <a:r>
              <a:rPr lang="en-US" sz="1100" dirty="0" err="1">
                <a:latin typeface="Arial"/>
                <a:cs typeface="Arial"/>
              </a:rPr>
              <a:t>Yubikey</a:t>
            </a:r>
            <a:r>
              <a:rPr lang="en-US" sz="1100" dirty="0">
                <a:latin typeface="Arial"/>
                <a:cs typeface="Arial"/>
              </a:rPr>
              <a:t> into the </a:t>
            </a:r>
            <a:r>
              <a:rPr lang="en-US" sz="1100" dirty="0" err="1">
                <a:latin typeface="Arial"/>
                <a:cs typeface="Arial"/>
              </a:rPr>
              <a:t>usb</a:t>
            </a:r>
            <a:r>
              <a:rPr lang="en-US" sz="1100" dirty="0">
                <a:latin typeface="Arial"/>
                <a:cs typeface="Arial"/>
              </a:rPr>
              <a:t> port on your machine</a:t>
            </a:r>
          </a:p>
          <a:p>
            <a:pPr marL="235003" indent="-228600">
              <a:buClr>
                <a:srgbClr val="A9A57C"/>
              </a:buClr>
              <a:buFont typeface="+mj-lt"/>
              <a:buAutoNum type="arabicPeriod"/>
              <a:tabLst>
                <a:tab pos="121663" algn="l"/>
              </a:tabLst>
            </a:pPr>
            <a:r>
              <a:rPr lang="en-US" sz="1100" dirty="0">
                <a:latin typeface="Arial"/>
                <a:cs typeface="Arial"/>
              </a:rPr>
              <a:t>Open </a:t>
            </a:r>
            <a:r>
              <a:rPr lang="en-US" sz="1100" dirty="0" err="1">
                <a:latin typeface="Arial"/>
                <a:cs typeface="Arial"/>
              </a:rPr>
              <a:t>MobaXterm</a:t>
            </a:r>
            <a:endParaRPr lang="en-US" sz="1100"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Go to “</a:t>
            </a:r>
            <a:r>
              <a:rPr lang="en-US" sz="1100" b="1" dirty="0" err="1">
                <a:latin typeface="Arial"/>
                <a:cs typeface="Arial"/>
              </a:rPr>
              <a:t>Session</a:t>
            </a:r>
            <a:r>
              <a:rPr lang="en-US" sz="1100" dirty="0" err="1">
                <a:latin typeface="Arial"/>
                <a:cs typeface="Arial"/>
              </a:rPr>
              <a:t>”</a:t>
            </a:r>
            <a:r>
              <a:rPr lang="en-US" sz="1100" dirty="0" err="1">
                <a:latin typeface="Arial"/>
                <a:cs typeface="Arial"/>
                <a:sym typeface="Wingdings" pitchFamily="2" charset="2"/>
              </a:rPr>
              <a:t>”</a:t>
            </a:r>
            <a:r>
              <a:rPr lang="en-US" sz="1100" b="1" dirty="0" err="1">
                <a:latin typeface="Arial"/>
                <a:cs typeface="Arial"/>
                <a:sym typeface="Wingdings" pitchFamily="2" charset="2"/>
              </a:rPr>
              <a:t>SSH</a:t>
            </a:r>
            <a:r>
              <a:rPr lang="en-US" sz="1100" dirty="0">
                <a:latin typeface="Arial"/>
                <a:cs typeface="Arial"/>
                <a:sym typeface="Wingdings" pitchFamily="2" charset="2"/>
              </a:rPr>
              <a:t>”</a:t>
            </a:r>
          </a:p>
          <a:p>
            <a:pPr marL="235003" indent="-228600">
              <a:buClr>
                <a:srgbClr val="A9A57C"/>
              </a:buClr>
              <a:buFont typeface="+mj-lt"/>
              <a:buAutoNum type="arabicPeriod"/>
              <a:tabLst>
                <a:tab pos="121663" algn="l"/>
              </a:tabLst>
            </a:pPr>
            <a:r>
              <a:rPr lang="en-US" sz="1100" dirty="0">
                <a:latin typeface="Arial"/>
                <a:cs typeface="Arial"/>
                <a:sym typeface="Wingdings" pitchFamily="2" charset="2"/>
              </a:rPr>
              <a:t>Under “</a:t>
            </a:r>
            <a:r>
              <a:rPr lang="en-US" sz="1100" b="1" dirty="0">
                <a:latin typeface="Arial"/>
                <a:cs typeface="Arial"/>
                <a:sym typeface="Wingdings" pitchFamily="2" charset="2"/>
              </a:rPr>
              <a:t>Remote </a:t>
            </a:r>
            <a:r>
              <a:rPr lang="en-US" sz="1100" b="1" dirty="0">
                <a:latin typeface="Arial"/>
                <a:cs typeface="Arial"/>
              </a:rPr>
              <a:t> host</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teton.uwyo.edu</a:t>
            </a:r>
            <a:endParaRPr lang="en-US" sz="1100" b="1" dirty="0">
              <a:solidFill>
                <a:schemeClr val="accent1"/>
              </a:solidFill>
              <a:latin typeface="Courier New" panose="02070309020205020404" pitchFamily="49" charset="0"/>
              <a:cs typeface="Courier New" panose="02070309020205020404" pitchFamily="49" charset="0"/>
            </a:endParaRPr>
          </a:p>
          <a:p>
            <a:pPr marL="235003" indent="-228600">
              <a:buClr>
                <a:srgbClr val="A9A57C"/>
              </a:buClr>
              <a:buFont typeface="+mj-lt"/>
              <a:buAutoNum type="arabicPeriod"/>
              <a:tabLst>
                <a:tab pos="121663" algn="l"/>
              </a:tabLst>
            </a:pPr>
            <a:r>
              <a:rPr lang="en-US" sz="1100" dirty="0">
                <a:latin typeface="Arial"/>
                <a:cs typeface="Arial"/>
              </a:rPr>
              <a:t>Under “</a:t>
            </a:r>
            <a:r>
              <a:rPr lang="en-US" sz="1100" b="1" dirty="0">
                <a:latin typeface="Arial"/>
                <a:cs typeface="Arial"/>
              </a:rPr>
              <a:t>Specify username</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a:t>
            </a:r>
            <a:r>
              <a:rPr lang="en-US" sz="1100" b="1" dirty="0">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is your #)</a:t>
            </a:r>
          </a:p>
          <a:p>
            <a:pPr marL="235003" indent="-228600">
              <a:buClr>
                <a:srgbClr val="A9A57C"/>
              </a:buClr>
              <a:buFont typeface="+mj-lt"/>
              <a:buAutoNum type="arabicPeriod"/>
              <a:tabLst>
                <a:tab pos="121663" algn="l"/>
              </a:tabLst>
            </a:pPr>
            <a:r>
              <a:rPr lang="en-US" sz="1100" dirty="0">
                <a:latin typeface="Arial"/>
                <a:cs typeface="Arial"/>
              </a:rPr>
              <a:t>Click “</a:t>
            </a:r>
            <a:r>
              <a:rPr lang="en-US" sz="1100" b="1" dirty="0">
                <a:latin typeface="Arial"/>
                <a:cs typeface="Arial"/>
              </a:rPr>
              <a:t>OK</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Enter your provided password at the prompt (don’t save)</a:t>
            </a:r>
          </a:p>
          <a:p>
            <a:pPr marL="235003" indent="-228600">
              <a:buClr>
                <a:srgbClr val="A9A57C"/>
              </a:buClr>
              <a:buFont typeface="+mj-lt"/>
              <a:buAutoNum type="arabicPeriod"/>
              <a:tabLst>
                <a:tab pos="121663" algn="l"/>
              </a:tabLst>
            </a:pPr>
            <a:r>
              <a:rPr lang="en-US" sz="1100" dirty="0" err="1">
                <a:latin typeface="Arial"/>
                <a:cs typeface="Arial"/>
              </a:rPr>
              <a:t>Yubikey</a:t>
            </a:r>
            <a:r>
              <a:rPr lang="en-US" sz="1100" dirty="0">
                <a:latin typeface="Arial"/>
                <a:cs typeface="Arial"/>
              </a:rPr>
              <a:t> will provide 2-factor authentication</a:t>
            </a: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account, just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292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151457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salloc</a:t>
            </a:r>
            <a:r>
              <a:rPr lang="en-US" sz="1000" spc="-3" dirty="0">
                <a:solidFill>
                  <a:srgbClr val="FF0000"/>
                </a:solidFill>
                <a:latin typeface="Courier New"/>
                <a:cs typeface="Courier New"/>
              </a:rPr>
              <a:t> –A </a:t>
            </a:r>
            <a:r>
              <a:rPr lang="en-US" sz="1000" spc="-3" dirty="0" err="1">
                <a:solidFill>
                  <a:srgbClr val="FF0000"/>
                </a:solidFill>
                <a:latin typeface="Courier New"/>
                <a:cs typeface="Courier New"/>
              </a:rPr>
              <a:t>arccanetrain</a:t>
            </a:r>
            <a:r>
              <a:rPr lang="en-US" sz="1000" spc="-3" dirty="0">
                <a:solidFill>
                  <a:srgbClr val="FF0000"/>
                </a:solidFill>
                <a:latin typeface="Courier New"/>
                <a:cs typeface="Courier New"/>
              </a:rPr>
              <a:t> –t 150 –n 2</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singularity/3.1.1</a:t>
            </a:r>
          </a:p>
          <a:p>
            <a:pPr marL="6403" marR="43863"/>
            <a:r>
              <a:rPr lang="en-US" sz="1000" spc="-3" dirty="0">
                <a:solidFill>
                  <a:srgbClr val="FF0000"/>
                </a:solidFill>
                <a:latin typeface="Courier New"/>
                <a:cs typeface="Courier New"/>
              </a:rPr>
              <a:t>export SINGULARITY_TMPDIR=/</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177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Navigating</a:t>
            </a:r>
            <a:endParaRPr spc="-40" dirty="0"/>
          </a:p>
        </p:txBody>
      </p:sp>
      <p:sp>
        <p:nvSpPr>
          <p:cNvPr id="3" name="object 3"/>
          <p:cNvSpPr txBox="1"/>
          <p:nvPr/>
        </p:nvSpPr>
        <p:spPr>
          <a:xfrm>
            <a:off x="93698" y="570748"/>
            <a:ext cx="4516402" cy="2318380"/>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type the following commands:</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git clone </a:t>
            </a:r>
            <a:r>
              <a:rPr lang="en-US" sz="10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https://github.com/researchcomputing/uwyo_2019</a:t>
            </a:r>
            <a:endParaRPr lang="en-US" sz="1000" spc="-3" dirty="0">
              <a:solidFill>
                <a:srgbClr val="FF0000"/>
              </a:solidFill>
              <a:latin typeface="Courier New"/>
              <a:cs typeface="Courier New"/>
            </a:endParaRP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uwyo_2019</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ls</a:t>
            </a:r>
          </a:p>
          <a:p>
            <a:pPr marL="6403" marR="43863"/>
            <a:endParaRPr lang="en-US" sz="1000" spc="-3" dirty="0">
              <a:solidFill>
                <a:srgbClr val="FF0000"/>
              </a:solidFill>
              <a:latin typeface="Courier New"/>
              <a:cs typeface="Courier New"/>
            </a:endParaRPr>
          </a:p>
          <a:p>
            <a:pPr marL="6403" marR="43863"/>
            <a:r>
              <a:rPr lang="en-US" sz="1000" spc="-13" dirty="0">
                <a:latin typeface="Arial"/>
                <a:cs typeface="Arial"/>
              </a:rPr>
              <a:t>You should see some directories.  We will use these for the hands-on examples.</a:t>
            </a:r>
            <a:endParaRPr lang="en-US" sz="1000" spc="-3" dirty="0">
              <a:solidFill>
                <a:srgbClr val="2F2B20"/>
              </a:solidFill>
              <a:latin typeface="Courier New"/>
              <a:cs typeface="Courier New"/>
            </a:endParaRPr>
          </a:p>
          <a:p>
            <a:pPr marL="6403" marR="43863"/>
            <a:endParaRPr lang="en-US" sz="11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sp>
        <p:nvSpPr>
          <p:cNvPr id="5" name="Date Placeholder 5">
            <a:extLst>
              <a:ext uri="{FF2B5EF4-FFF2-40B4-BE49-F238E27FC236}">
                <a16:creationId xmlns:a16="http://schemas.microsoft.com/office/drawing/2014/main" id="{8FE53A2A-FCEF-2747-9250-5506A05C7CA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337CE32-344F-2C41-B7C3-63B028270474}"/>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C5279995-893B-CA49-9750-0A8903E0A12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751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Go to the example directory</a:t>
            </a:r>
            <a:endParaRPr spc="-40" dirty="0"/>
          </a:p>
        </p:txBody>
      </p:sp>
      <p:sp>
        <p:nvSpPr>
          <p:cNvPr id="3" name="object 3"/>
          <p:cNvSpPr txBox="1"/>
          <p:nvPr/>
        </p:nvSpPr>
        <p:spPr>
          <a:xfrm>
            <a:off x="73611" y="523475"/>
            <a:ext cx="4536489" cy="1791570"/>
          </a:xfrm>
          <a:prstGeom prst="rect">
            <a:avLst/>
          </a:prstGeom>
        </p:spPr>
        <p:txBody>
          <a:bodyPr vert="horz" wrap="square" lIns="0" tIns="6403" rIns="0" bIns="0" rtlCol="0">
            <a:spAutoFit/>
          </a:bodyPr>
          <a:lstStyle/>
          <a:p>
            <a:pPr marL="6403" marR="43863"/>
            <a:endParaRPr lang="en-US" sz="800" spc="-3" dirty="0">
              <a:latin typeface="Courier New"/>
              <a:cs typeface="Courier New"/>
            </a:endParaRPr>
          </a:p>
          <a:p>
            <a:pPr marL="6403" marR="43863"/>
            <a:r>
              <a:rPr lang="en-US" sz="1100" spc="-13" dirty="0">
                <a:latin typeface="Arial"/>
                <a:cs typeface="Arial"/>
              </a:rPr>
              <a:t> Now go to the Singularity example directory</a:t>
            </a:r>
          </a:p>
          <a:p>
            <a:pPr marL="6403" marR="43863"/>
            <a:endParaRPr lang="en-US" sz="800" spc="-3" dirty="0">
              <a:latin typeface="Courier New"/>
              <a:cs typeface="Courier New"/>
            </a:endParaRPr>
          </a:p>
          <a:p>
            <a:pPr marL="6403" marR="43863"/>
            <a:r>
              <a:rPr lang="en-US" sz="1000" spc="-3" dirty="0">
                <a:solidFill>
                  <a:srgbClr val="FF0000"/>
                </a:solidFill>
                <a:latin typeface="Courier New"/>
                <a:cs typeface="Courier New"/>
              </a:rPr>
              <a:t>cd </a:t>
            </a:r>
            <a:r>
              <a:rPr lang="en-US" sz="1000" spc="-3" dirty="0" err="1">
                <a:solidFill>
                  <a:srgbClr val="FF0000"/>
                </a:solidFill>
                <a:latin typeface="Courier New"/>
                <a:cs typeface="Courier New"/>
              </a:rPr>
              <a:t>run_singularity_basic</a:t>
            </a:r>
            <a:endParaRPr lang="en-US" sz="1000" spc="-3" dirty="0">
              <a:solidFill>
                <a:srgbClr val="FF0000"/>
              </a:solidFill>
              <a:latin typeface="Courier New"/>
              <a:cs typeface="Courier New"/>
            </a:endParaRPr>
          </a:p>
          <a:p>
            <a:pPr marL="6403" marR="43863"/>
            <a:endParaRPr lang="en-US" sz="800" spc="-3" dirty="0">
              <a:latin typeface="Courier New"/>
              <a:cs typeface="Courier New"/>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solidFill>
                  <a:srgbClr val="FF0000"/>
                </a:solidFill>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13" dirty="0">
                <a:solidFill>
                  <a:srgbClr val="FF0000"/>
                </a:solidFill>
                <a:latin typeface="Courier New" panose="02070309020205020404" pitchFamily="49" charset="0"/>
                <a:cs typeface="Courier New" panose="02070309020205020404" pitchFamily="49" charset="0"/>
              </a:rPr>
              <a:t>cat </a:t>
            </a:r>
            <a:r>
              <a:rPr lang="en-US" sz="1100" spc="-13" dirty="0" err="1">
                <a:solidFill>
                  <a:srgbClr val="FF0000"/>
                </a:solidFill>
                <a:latin typeface="Courier New" panose="02070309020205020404" pitchFamily="49" charset="0"/>
                <a:cs typeface="Courier New" panose="02070309020205020404" pitchFamily="49" charset="0"/>
              </a:rPr>
              <a:t>tutorial_steps.txt</a:t>
            </a:r>
            <a:endParaRPr lang="en-US" sz="1100" spc="-13" dirty="0">
              <a:solidFill>
                <a:srgbClr val="FF0000"/>
              </a:solidFill>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18</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622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Singularity Hub</a:t>
            </a:r>
            <a:endParaRPr spc="-40" dirty="0"/>
          </a:p>
        </p:txBody>
      </p:sp>
      <p:sp>
        <p:nvSpPr>
          <p:cNvPr id="3" name="object 3"/>
          <p:cNvSpPr txBox="1"/>
          <p:nvPr/>
        </p:nvSpPr>
        <p:spPr>
          <a:xfrm>
            <a:off x="93698" y="1044575"/>
            <a:ext cx="4344952" cy="174540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Pull an existing container image that someone else posted:</a:t>
            </a:r>
          </a:p>
          <a:p>
            <a:pPr marL="6403">
              <a:buClr>
                <a:srgbClr val="A9A57C"/>
              </a:buClr>
              <a:tabLst>
                <a:tab pos="121663" algn="l"/>
              </a:tabLst>
            </a:pPr>
            <a:endParaRPr sz="1100" dirty="0">
              <a:latin typeface="Arial"/>
              <a:cs typeface="Arial"/>
            </a:endParaRPr>
          </a:p>
          <a:p>
            <a:pPr marL="6403" marR="43863"/>
            <a:r>
              <a:rPr lang="en-US" sz="750" spc="-3" dirty="0">
                <a:solidFill>
                  <a:srgbClr val="FF0000"/>
                </a:solidFill>
                <a:latin typeface="Courier New"/>
                <a:cs typeface="Courier New"/>
              </a:rPr>
              <a:t>singularity pull --name </a:t>
            </a:r>
            <a:r>
              <a:rPr lang="en-US" sz="750" spc="-3" dirty="0" err="1">
                <a:solidFill>
                  <a:srgbClr val="FF0000"/>
                </a:solidFill>
                <a:latin typeface="Courier New"/>
                <a:cs typeface="Courier New"/>
              </a:rPr>
              <a:t>hello.sif</a:t>
            </a:r>
            <a:r>
              <a:rPr lang="en-US" sz="750" spc="-3" dirty="0">
                <a:solidFill>
                  <a:srgbClr val="FF0000"/>
                </a:solidFill>
                <a:latin typeface="Courier New"/>
                <a:cs typeface="Courier New"/>
              </a:rPr>
              <a:t> </a:t>
            </a:r>
            <a:r>
              <a:rPr lang="en-US" sz="750" spc="-3" dirty="0" err="1">
                <a:solidFill>
                  <a:srgbClr val="FF0000"/>
                </a:solidFill>
                <a:latin typeface="Courier New"/>
                <a:cs typeface="Courier New"/>
              </a:rPr>
              <a:t>shub</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monaghaa</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singularity_git_tutorial</a:t>
            </a:r>
            <a:endParaRPr lang="en-US" sz="75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it</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run </a:t>
            </a:r>
            <a:r>
              <a:rPr lang="en-US" sz="950" spc="-3" dirty="0" err="1">
                <a:solidFill>
                  <a:srgbClr val="FF0000"/>
                </a:solidFill>
                <a:latin typeface="Courier New"/>
                <a:cs typeface="Courier New"/>
              </a:rPr>
              <a:t>hello.sif</a:t>
            </a:r>
            <a:endParaRPr lang="en-US" sz="950" spc="-3" dirty="0">
              <a:solidFill>
                <a:srgbClr val="FF0000"/>
              </a:solidFill>
              <a:latin typeface="Courier New"/>
              <a:cs typeface="Courier New"/>
            </a:endParaRPr>
          </a:p>
          <a:p>
            <a:pPr marL="6403" marR="43863"/>
            <a:endParaRPr lang="en-US" sz="1100" spc="-3" dirty="0">
              <a:latin typeface="Courier New"/>
              <a:cs typeface="Courier New"/>
            </a:endParaRPr>
          </a:p>
          <a:p>
            <a:pPr marL="6403" marR="43863"/>
            <a:r>
              <a:rPr lang="en-US" sz="1100" spc="-13" dirty="0">
                <a:latin typeface="Arial"/>
                <a:cs typeface="Arial"/>
              </a:rPr>
              <a:t> …And look at the script inside</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hello.sif</a:t>
            </a:r>
            <a:r>
              <a:rPr lang="en-US" sz="950" spc="-3" dirty="0">
                <a:solidFill>
                  <a:srgbClr val="FF0000"/>
                </a:solidFill>
                <a:latin typeface="Courier New"/>
                <a:cs typeface="Courier New"/>
              </a:rPr>
              <a:t> cat /code/</a:t>
            </a:r>
            <a:r>
              <a:rPr lang="en-US" sz="950" spc="-3" dirty="0" err="1">
                <a:solidFill>
                  <a:srgbClr val="FF0000"/>
                </a:solidFill>
                <a:latin typeface="Courier New"/>
                <a:cs typeface="Courier New"/>
              </a:rPr>
              <a:t>hello.sh</a:t>
            </a:r>
            <a:endParaRPr lang="en-US" sz="950" spc="-3" dirty="0">
              <a:solidFill>
                <a:srgbClr val="FF0000"/>
              </a:solidFill>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3CFAB27-DFF2-FC41-B89F-EA4F543940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301DD55-2886-C543-81AE-C7302F467A5A}"/>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368596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299151" y="648951"/>
            <a:ext cx="4139499" cy="2289764"/>
          </a:xfrm>
          <a:prstGeom prst="rect">
            <a:avLst/>
          </a:prstGeom>
          <a:noFill/>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Introduction to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Singularity commands and running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Running containers on Teton</a:t>
            </a:r>
          </a:p>
          <a:p>
            <a:pPr marL="121663" indent="-115260">
              <a:spcBef>
                <a:spcPts val="335"/>
              </a:spcBef>
              <a:buClr>
                <a:srgbClr val="A9A57C"/>
              </a:buClr>
              <a:buFontTx/>
              <a:buChar char="•"/>
              <a:tabLst>
                <a:tab pos="121663" algn="l"/>
              </a:tabLst>
            </a:pPr>
            <a:r>
              <a:rPr lang="en-US" sz="1100" dirty="0">
                <a:solidFill>
                  <a:srgbClr val="2F2B20"/>
                </a:solidFill>
                <a:latin typeface="Arial"/>
                <a:cs typeface="Arial"/>
              </a:rPr>
              <a:t>Notes: Running containers for MPI and GPU jobs</a:t>
            </a:r>
          </a:p>
          <a:p>
            <a:pPr marL="121663" indent="-115260">
              <a:spcBef>
                <a:spcPts val="335"/>
              </a:spcBef>
              <a:buClr>
                <a:srgbClr val="A9A57C"/>
              </a:buClr>
              <a:buFontTx/>
              <a:buChar char="•"/>
              <a:tabLst>
                <a:tab pos="121663" algn="l"/>
              </a:tabLst>
            </a:pPr>
            <a:endParaRPr lang="en-US" sz="1100" dirty="0">
              <a:solidFill>
                <a:srgbClr val="2F2B20"/>
              </a:solidFill>
              <a:latin typeface="Arial"/>
              <a:cs typeface="Arial"/>
            </a:endParaRPr>
          </a:p>
          <a:p>
            <a:pPr marL="6403">
              <a:spcBef>
                <a:spcPts val="335"/>
              </a:spcBef>
              <a:buClr>
                <a:srgbClr val="A9A57C"/>
              </a:buClr>
              <a:tabLst>
                <a:tab pos="121663" algn="l"/>
              </a:tabLst>
            </a:pPr>
            <a:r>
              <a:rPr lang="en-US" sz="1100" spc="13" dirty="0">
                <a:solidFill>
                  <a:srgbClr val="0070C0"/>
                </a:solidFill>
                <a:latin typeface="Arial"/>
                <a:cs typeface="Arial"/>
              </a:rPr>
              <a:t>/\/\/ Break /\/\/</a:t>
            </a:r>
          </a:p>
          <a:p>
            <a:pPr marL="121663" indent="-115260">
              <a:spcBef>
                <a:spcPts val="335"/>
              </a:spcBef>
              <a:buClr>
                <a:srgbClr val="A9A57C"/>
              </a:buClr>
              <a:buChar char="•"/>
              <a:tabLst>
                <a:tab pos="121663" algn="l"/>
              </a:tabLst>
            </a:pPr>
            <a:endParaRPr lang="en-US" sz="1100" spc="13" dirty="0">
              <a:solidFill>
                <a:srgbClr val="0070C0"/>
              </a:solidFill>
              <a:latin typeface="Arial"/>
              <a:cs typeface="Arial"/>
            </a:endParaRP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Building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Building containers from recipes (</a:t>
            </a:r>
            <a:r>
              <a:rPr lang="en-US" sz="1100" spc="13" dirty="0" err="1">
                <a:solidFill>
                  <a:schemeClr val="accent2"/>
                </a:solidFill>
                <a:latin typeface="Arial"/>
                <a:cs typeface="Arial"/>
              </a:rPr>
              <a:t>SingularityHub</a:t>
            </a:r>
            <a:r>
              <a:rPr lang="en-US" sz="1100" spc="13" dirty="0">
                <a:solidFill>
                  <a:schemeClr val="accent2"/>
                </a:solidFill>
                <a:latin typeface="Arial"/>
                <a:cs typeface="Arial"/>
              </a:rPr>
              <a:t>)</a:t>
            </a:r>
            <a:endParaRPr lang="en-US" sz="1100" dirty="0">
              <a:solidFill>
                <a:schemeClr val="accent2"/>
              </a:solidFill>
              <a:latin typeface="Arial"/>
              <a:cs typeface="Arial"/>
            </a:endParaRPr>
          </a:p>
          <a:p>
            <a:pPr marL="121663" indent="-115260">
              <a:spcBef>
                <a:spcPts val="335"/>
              </a:spcBef>
              <a:buClr>
                <a:srgbClr val="A9A57C"/>
              </a:buClr>
              <a:buFontTx/>
              <a:buChar char="•"/>
              <a:tabLst>
                <a:tab pos="121663" algn="l"/>
              </a:tabLst>
            </a:pPr>
            <a:r>
              <a:rPr lang="en-US" sz="1100" spc="13" dirty="0">
                <a:latin typeface="Arial"/>
                <a:cs typeface="Arial"/>
              </a:rPr>
              <a:t>Demo: Building containers from recipes (</a:t>
            </a:r>
            <a:r>
              <a:rPr lang="en-US" sz="1100" spc="13" dirty="0" err="1">
                <a:latin typeface="Arial"/>
                <a:cs typeface="Arial"/>
              </a:rPr>
              <a:t>Sylabs</a:t>
            </a:r>
            <a:r>
              <a:rPr lang="en-US" sz="1100" spc="13" dirty="0">
                <a:latin typeface="Arial"/>
                <a:cs typeface="Arial"/>
              </a:rPr>
              <a:t> Remote </a:t>
            </a:r>
            <a:r>
              <a:rPr lang="en-US" sz="1100" spc="13" dirty="0" err="1">
                <a:latin typeface="Arial"/>
                <a:cs typeface="Arial"/>
              </a:rPr>
              <a:t>Bldr</a:t>
            </a:r>
            <a:r>
              <a:rPr lang="en-US" sz="1100" spc="13" dirty="0">
                <a:latin typeface="Arial"/>
                <a:cs typeface="Arial"/>
              </a:rPr>
              <a:t>)</a:t>
            </a:r>
            <a:endParaRPr lang="en-US" sz="1100" dirty="0">
              <a:latin typeface="Arial"/>
              <a:cs typeface="Arial"/>
            </a:endParaRPr>
          </a:p>
          <a:p>
            <a:pPr marL="121663" indent="-115260">
              <a:spcBef>
                <a:spcPts val="335"/>
              </a:spcBef>
              <a:buClr>
                <a:srgbClr val="A9A57C"/>
              </a:buClr>
              <a:buChar char="•"/>
              <a:tabLst>
                <a:tab pos="121663" algn="l"/>
              </a:tabLst>
            </a:pPr>
            <a:r>
              <a:rPr lang="en-US" sz="1100" dirty="0">
                <a:solidFill>
                  <a:srgbClr val="2F2B20"/>
                </a:solidFill>
                <a:latin typeface="Arial"/>
                <a:cs typeface="Arial"/>
              </a:rPr>
              <a:t>Troubleshooting, caveats and summary</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B671C71-4184-5A46-A5DF-6B9ED35CB59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200A8D06-6C81-D84A-8E48-3AB6A2DA9B32}"/>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809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DDB6EF2B-81E4-A94C-BE48-14C0D0E33834}"/>
              </a:ext>
            </a:extLst>
          </p:cNvPr>
          <p:cNvSpPr txBox="1"/>
          <p:nvPr/>
        </p:nvSpPr>
        <p:spPr>
          <a:xfrm>
            <a:off x="230338" y="1044575"/>
            <a:ext cx="4360712" cy="1853125"/>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grab the stock docker python container:</a:t>
            </a:r>
          </a:p>
          <a:p>
            <a:pPr marL="6403">
              <a:buClr>
                <a:srgbClr val="A9A57C"/>
              </a:buClr>
              <a:tabLst>
                <a:tab pos="121663" algn="l"/>
              </a:tabLst>
            </a:pPr>
            <a:endParaRPr sz="800" dirty="0">
              <a:solidFill>
                <a:srgbClr val="FF0000"/>
              </a:solidFill>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pythond.sif</a:t>
            </a:r>
            <a:r>
              <a:rPr lang="en-US" sz="800" spc="-3" dirty="0">
                <a:solidFill>
                  <a:srgbClr val="FF0000"/>
                </a:solidFill>
                <a:latin typeface="Courier New"/>
                <a:cs typeface="Courier New"/>
              </a:rPr>
              <a:t> docker://</a:t>
            </a:r>
            <a:r>
              <a:rPr lang="en-US" sz="800" spc="-3" dirty="0" err="1">
                <a:solidFill>
                  <a:srgbClr val="FF0000"/>
                </a:solidFill>
                <a:latin typeface="Courier New"/>
                <a:cs typeface="Courier New"/>
              </a:rPr>
              <a:t>tatsushid</a:t>
            </a:r>
            <a:r>
              <a:rPr lang="en-US" sz="800" spc="-3" dirty="0">
                <a:solidFill>
                  <a:srgbClr val="FF0000"/>
                </a:solidFill>
                <a:latin typeface="Courier New"/>
                <a:cs typeface="Courier New"/>
              </a:rPr>
              <a:t>/</a:t>
            </a:r>
            <a:r>
              <a:rPr lang="en-US" sz="800" spc="-3" dirty="0" err="1">
                <a:solidFill>
                  <a:srgbClr val="FF0000"/>
                </a:solidFill>
                <a:latin typeface="Courier New"/>
                <a:cs typeface="Courier New"/>
              </a:rPr>
              <a:t>tinycore</a:t>
            </a:r>
            <a:r>
              <a:rPr lang="en-US" sz="800" spc="-3" dirty="0">
                <a:solidFill>
                  <a:srgbClr val="FF0000"/>
                </a:solidFill>
                <a:latin typeface="Courier New"/>
                <a:cs typeface="Courier New"/>
              </a:rPr>
              <a:t>-python</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python</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a:t>
            </a:r>
          </a:p>
          <a:p>
            <a:pPr marL="6403" marR="43863"/>
            <a:endParaRPr lang="en-US" sz="1100" spc="-3" dirty="0">
              <a:solidFill>
                <a:srgbClr val="FF0000"/>
              </a:solidFill>
              <a:latin typeface="Courier New"/>
              <a:cs typeface="Courier New"/>
            </a:endParaRPr>
          </a:p>
          <a:p>
            <a:pPr marL="6403" marR="43863"/>
            <a:r>
              <a:rPr lang="en-US" sz="1100" spc="-13" dirty="0">
                <a:latin typeface="Arial"/>
                <a:cs typeface="Arial"/>
              </a:rPr>
              <a:t> …And shell into the container and look around</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shell </a:t>
            </a:r>
            <a:r>
              <a:rPr lang="en-US" sz="950" spc="-3" dirty="0" err="1">
                <a:solidFill>
                  <a:srgbClr val="FF0000"/>
                </a:solidFill>
                <a:latin typeface="Courier New"/>
                <a:cs typeface="Courier New"/>
              </a:rPr>
              <a:t>pythond.sif</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…try </a:t>
            </a:r>
            <a:r>
              <a:rPr lang="en-US" sz="950" spc="-3" dirty="0">
                <a:solidFill>
                  <a:srgbClr val="2F2B20"/>
                </a:solidFill>
                <a:latin typeface="Courier New"/>
                <a:cs typeface="Courier New"/>
              </a:rPr>
              <a:t>“ls /” </a:t>
            </a:r>
            <a:r>
              <a:rPr lang="en-US" sz="950" spc="-3" dirty="0">
                <a:solidFill>
                  <a:srgbClr val="2F2B20"/>
                </a:solidFill>
                <a:latin typeface="Arial" panose="020B0604020202020204" pitchFamily="34" charset="0"/>
                <a:cs typeface="Arial" panose="020B0604020202020204" pitchFamily="34" charset="0"/>
              </a:rPr>
              <a:t>What directories do you see?</a:t>
            </a:r>
          </a:p>
        </p:txBody>
      </p:sp>
    </p:spTree>
    <p:extLst>
      <p:ext uri="{BB962C8B-B14F-4D97-AF65-F5344CB8AC3E}">
        <p14:creationId xmlns:p14="http://schemas.microsoft.com/office/powerpoint/2010/main" val="280786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 (2)</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21</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BF10D0FF-7658-4F44-ADD9-019E2C6FB176}"/>
              </a:ext>
            </a:extLst>
          </p:cNvPr>
          <p:cNvSpPr txBox="1"/>
          <p:nvPr/>
        </p:nvSpPr>
        <p:spPr>
          <a:xfrm>
            <a:off x="225143" y="926243"/>
            <a:ext cx="4208312" cy="22378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run an external python script using the containerized version of python:</a:t>
            </a:r>
          </a:p>
          <a:p>
            <a:pPr marL="6403">
              <a:buClr>
                <a:srgbClr val="A9A57C"/>
              </a:buClr>
              <a:tabLst>
                <a:tab pos="121663" algn="l"/>
              </a:tabLst>
            </a:pPr>
            <a:endParaRPr lang="en-US" sz="1100" dirty="0">
              <a:latin typeface="Arial"/>
              <a:cs typeface="Arial"/>
            </a:endParaRPr>
          </a:p>
          <a:p>
            <a:pPr marL="6403">
              <a:buClr>
                <a:srgbClr val="A9A57C"/>
              </a:buClr>
              <a:tabLst>
                <a:tab pos="121663" algn="l"/>
              </a:tabLst>
            </a:pPr>
            <a:r>
              <a:rPr lang="en-US" sz="1100" spc="-13" dirty="0">
                <a:latin typeface="Arial"/>
                <a:cs typeface="Arial"/>
              </a:rPr>
              <a:t>First create a script called </a:t>
            </a:r>
            <a:r>
              <a:rPr lang="en-US" sz="1100" i="1" spc="-13" dirty="0">
                <a:latin typeface="Arial"/>
                <a:cs typeface="Arial"/>
              </a:rPr>
              <a:t>“</a:t>
            </a:r>
            <a:r>
              <a:rPr lang="en-US" sz="1100" i="1" spc="-13" dirty="0" err="1">
                <a:latin typeface="Arial"/>
                <a:cs typeface="Arial"/>
              </a:rPr>
              <a:t>myscript.py</a:t>
            </a:r>
            <a:r>
              <a:rPr lang="en-US" sz="1100" i="1" spc="-13" dirty="0">
                <a:latin typeface="Arial"/>
                <a:cs typeface="Arial"/>
              </a:rPr>
              <a:t>” </a:t>
            </a:r>
            <a:r>
              <a:rPr lang="en-US" sz="1100" spc="-13" dirty="0">
                <a:latin typeface="Arial"/>
                <a:cs typeface="Arial"/>
              </a:rPr>
              <a:t>as follows:</a:t>
            </a:r>
          </a:p>
          <a:p>
            <a:pPr marL="6403">
              <a:buClr>
                <a:srgbClr val="A9A57C"/>
              </a:buClr>
              <a:tabLst>
                <a:tab pos="121663" algn="l"/>
              </a:tabLst>
            </a:pPr>
            <a:endParaRPr lang="en-US" sz="1100" dirty="0">
              <a:latin typeface="Arial"/>
              <a:cs typeface="Arial"/>
            </a:endParaRPr>
          </a:p>
          <a:p>
            <a:pPr marL="6403" marR="43863"/>
            <a:r>
              <a:rPr lang="en-US" sz="950" spc="-3" dirty="0">
                <a:solidFill>
                  <a:srgbClr val="FF0000"/>
                </a:solidFill>
                <a:latin typeface="Courier New"/>
                <a:cs typeface="Courier New"/>
              </a:rPr>
              <a:t>echo 'print("hello world from the outside")' &gt;</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1100" dirty="0">
              <a:latin typeface="Arial"/>
              <a:cs typeface="Arial"/>
            </a:endParaRPr>
          </a:p>
          <a:p>
            <a:pPr marL="6403">
              <a:buClr>
                <a:srgbClr val="A9A57C"/>
              </a:buClr>
              <a:tabLst>
                <a:tab pos="121663" algn="l"/>
              </a:tabLst>
            </a:pPr>
            <a:r>
              <a:rPr lang="en-US" sz="1100" spc="-13" dirty="0">
                <a:latin typeface="Arial"/>
                <a:cs typeface="Arial"/>
              </a:rPr>
              <a:t>…And now let’s run the script using the containerized python</a:t>
            </a:r>
          </a:p>
          <a:p>
            <a:pPr marL="6403">
              <a:buClr>
                <a:srgbClr val="A9A57C"/>
              </a:buClr>
              <a:tabLst>
                <a:tab pos="121663" algn="l"/>
              </a:tabLst>
            </a:pPr>
            <a:endParaRPr sz="1100" dirty="0">
              <a:solidFill>
                <a:srgbClr val="FF0000"/>
              </a:solidFill>
              <a:latin typeface="Arial"/>
              <a:cs typeface="Arial"/>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 ./</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a:t>
            </a:r>
            <a:r>
              <a:rPr lang="en-US" sz="950" u="sng" spc="-3" dirty="0">
                <a:solidFill>
                  <a:srgbClr val="2F2B20"/>
                </a:solidFill>
                <a:latin typeface="Arial" panose="020B0604020202020204" pitchFamily="34" charset="0"/>
                <a:cs typeface="Arial" panose="020B0604020202020204" pitchFamily="34" charset="0"/>
              </a:rPr>
              <a:t>Conclusion</a:t>
            </a:r>
            <a:r>
              <a:rPr lang="en-US" sz="950" spc="-3" dirty="0">
                <a:solidFill>
                  <a:srgbClr val="2F2B20"/>
                </a:solidFill>
                <a:latin typeface="Arial" panose="020B0604020202020204" pitchFamily="34" charset="0"/>
                <a:cs typeface="Arial" panose="020B0604020202020204" pitchFamily="34" charset="0"/>
              </a:rPr>
              <a:t>: Scripts and data can be kept inside or outside the container.  In some instances (e.g., large datasets or scripts that will change frequently) it is easier to containerize the software and keep everything else outside.</a:t>
            </a:r>
          </a:p>
        </p:txBody>
      </p:sp>
    </p:spTree>
    <p:extLst>
      <p:ext uri="{BB962C8B-B14F-4D97-AF65-F5344CB8AC3E}">
        <p14:creationId xmlns:p14="http://schemas.microsoft.com/office/powerpoint/2010/main" val="185261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Running an MPI container</a:t>
            </a:r>
            <a:endParaRPr spc="-40" dirty="0"/>
          </a:p>
        </p:txBody>
      </p:sp>
      <p:sp>
        <p:nvSpPr>
          <p:cNvPr id="3" name="object 3"/>
          <p:cNvSpPr txBox="1"/>
          <p:nvPr/>
        </p:nvSpPr>
        <p:spPr>
          <a:xfrm>
            <a:off x="93698" y="511175"/>
            <a:ext cx="4482004" cy="3130398"/>
          </a:xfrm>
          <a:prstGeom prst="rect">
            <a:avLst/>
          </a:prstGeom>
        </p:spPr>
        <p:txBody>
          <a:bodyPr vert="horz" wrap="square" lIns="0" tIns="6403" rIns="0" bIns="0" rtlCol="0">
            <a:spAutoFit/>
          </a:bodyPr>
          <a:lstStyle/>
          <a:p>
            <a:r>
              <a:rPr lang="en-US" sz="900" dirty="0"/>
              <a:t>MPI-enabled Singularity containers can be deployed on Teton, with the caveat that the MPI software within the container must be consistent with MPI software available on the system. This requirement diminishes the portability of MPI-enabled containers, as they may not run on other systems without compatible MPI software. Regardless, MPI-enabled containers can still be a very useful option in many cases.   </a:t>
            </a:r>
          </a:p>
          <a:p>
            <a:br>
              <a:rPr lang="en-US" sz="900" dirty="0"/>
            </a:br>
            <a:r>
              <a:rPr lang="en-US" sz="900" dirty="0"/>
              <a:t>Here we provide an example of that uses a </a:t>
            </a:r>
            <a:r>
              <a:rPr lang="en-US" sz="900" dirty="0" err="1"/>
              <a:t>gcc</a:t>
            </a:r>
            <a:r>
              <a:rPr lang="en-US" sz="900" dirty="0"/>
              <a:t> compiler with </a:t>
            </a:r>
            <a:r>
              <a:rPr lang="en-US" sz="900" dirty="0" err="1"/>
              <a:t>OpenMPI</a:t>
            </a:r>
            <a:r>
              <a:rPr lang="en-US" sz="900" dirty="0"/>
              <a:t>.  Let’s pull it from </a:t>
            </a:r>
            <a:r>
              <a:rPr lang="en-US" sz="900" dirty="0" err="1"/>
              <a:t>Dockerhub</a:t>
            </a:r>
            <a:r>
              <a:rPr lang="en-US" sz="900" dirty="0"/>
              <a:t> first:</a:t>
            </a:r>
          </a:p>
          <a:p>
            <a:endParaRPr lang="en-US" sz="600" dirty="0">
              <a:solidFill>
                <a:srgbClr val="FF0000"/>
              </a:solidFill>
              <a:latin typeface="Courier New" panose="02070309020205020404" pitchFamily="49" charset="0"/>
              <a:cs typeface="Courier New" panose="02070309020205020404" pitchFamily="49" charset="0"/>
            </a:endParaRPr>
          </a:p>
          <a:p>
            <a:r>
              <a:rPr lang="en-US" sz="800" dirty="0">
                <a:solidFill>
                  <a:srgbClr val="FF0000"/>
                </a:solidFill>
                <a:latin typeface="Courier New" panose="02070309020205020404" pitchFamily="49" charset="0"/>
                <a:cs typeface="Courier New" panose="02070309020205020404" pitchFamily="49" charset="0"/>
              </a:rPr>
              <a:t>singularity pull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shub</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monaghaa</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hello_openmpi_teton</a:t>
            </a:r>
            <a:endParaRPr lang="en-US" sz="800" dirty="0">
              <a:solidFill>
                <a:srgbClr val="FF0000"/>
              </a:solidFill>
              <a:latin typeface="Courier New" panose="02070309020205020404" pitchFamily="49" charset="0"/>
              <a:cs typeface="Courier New" panose="02070309020205020404" pitchFamily="49" charset="0"/>
            </a:endParaRPr>
          </a:p>
          <a:p>
            <a:endParaRPr lang="en-US" sz="600" dirty="0"/>
          </a:p>
          <a:p>
            <a:r>
              <a:rPr lang="en-US" sz="900" dirty="0"/>
              <a:t>In order to use it, we load the </a:t>
            </a:r>
            <a:r>
              <a:rPr lang="en-US" sz="900" dirty="0" err="1"/>
              <a:t>gcc</a:t>
            </a:r>
            <a:r>
              <a:rPr lang="en-US" sz="900" dirty="0"/>
              <a:t> and </a:t>
            </a:r>
            <a:r>
              <a:rPr lang="en-US" sz="900" dirty="0" err="1"/>
              <a:t>openmpi</a:t>
            </a:r>
            <a:r>
              <a:rPr lang="en-US" sz="900" dirty="0"/>
              <a:t> modules on Teton (these are consistent with the </a:t>
            </a:r>
            <a:r>
              <a:rPr lang="en-US" sz="900" dirty="0" err="1"/>
              <a:t>gcc</a:t>
            </a:r>
            <a:r>
              <a:rPr lang="en-US" sz="900" dirty="0"/>
              <a:t>/</a:t>
            </a:r>
            <a:r>
              <a:rPr lang="en-US" sz="900" dirty="0" err="1"/>
              <a:t>openmpi</a:t>
            </a:r>
            <a:r>
              <a:rPr lang="en-US" sz="900" dirty="0"/>
              <a:t> versions installed in the container)</a:t>
            </a:r>
          </a:p>
          <a:p>
            <a:r>
              <a:rPr lang="en-US" sz="800" dirty="0"/>
              <a:t>	</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gcc</a:t>
            </a:r>
            <a:r>
              <a:rPr lang="en-US" sz="800" dirty="0">
                <a:solidFill>
                  <a:srgbClr val="FF0000"/>
                </a:solidFill>
                <a:latin typeface="Courier New" panose="02070309020205020404" pitchFamily="49" charset="0"/>
                <a:cs typeface="Courier New" panose="02070309020205020404" pitchFamily="49" charset="0"/>
              </a:rPr>
              <a:t>/7.3.0</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swset</a:t>
            </a:r>
            <a:r>
              <a:rPr lang="en-US" sz="800" dirty="0">
                <a:solidFill>
                  <a:srgbClr val="FF0000"/>
                </a:solidFill>
                <a:latin typeface="Courier New" panose="02070309020205020404" pitchFamily="49" charset="0"/>
                <a:cs typeface="Courier New" panose="02070309020205020404" pitchFamily="49" charset="0"/>
              </a:rPr>
              <a:t>/2018.05</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openmpi</a:t>
            </a:r>
            <a:r>
              <a:rPr lang="en-US" sz="800" dirty="0">
                <a:solidFill>
                  <a:srgbClr val="FF0000"/>
                </a:solidFill>
                <a:latin typeface="Courier New" panose="02070309020205020404" pitchFamily="49" charset="0"/>
                <a:cs typeface="Courier New" panose="02070309020205020404" pitchFamily="49" charset="0"/>
              </a:rPr>
              <a:t>/3.1.0</a:t>
            </a:r>
          </a:p>
          <a:p>
            <a:endParaRPr lang="en-US" sz="600" dirty="0"/>
          </a:p>
          <a:p>
            <a:r>
              <a:rPr lang="en-US" sz="900" dirty="0"/>
              <a:t>To run it, simply preface the ‘singularity exec &lt;stuff&gt;’ command with ‘</a:t>
            </a:r>
            <a:r>
              <a:rPr lang="en-US" sz="900" dirty="0" err="1"/>
              <a:t>mpirun</a:t>
            </a:r>
            <a:r>
              <a:rPr lang="en-US" sz="900" dirty="0"/>
              <a:t> –n &lt;</a:t>
            </a:r>
            <a:r>
              <a:rPr lang="en-US" sz="900" dirty="0" err="1"/>
              <a:t>numprocs</a:t>
            </a:r>
            <a:r>
              <a:rPr lang="en-US" sz="900" dirty="0"/>
              <a:t>&gt;’:</a:t>
            </a:r>
          </a:p>
          <a:p>
            <a:endParaRPr lang="en-US" sz="600" dirty="0"/>
          </a:p>
          <a:p>
            <a:r>
              <a:rPr lang="en-US" sz="800" dirty="0" err="1">
                <a:solidFill>
                  <a:srgbClr val="FF0000"/>
                </a:solidFill>
                <a:latin typeface="Courier New" panose="02070309020205020404" pitchFamily="49" charset="0"/>
                <a:cs typeface="Courier New" panose="02070309020205020404" pitchFamily="49" charset="0"/>
              </a:rPr>
              <a:t>mpirun</a:t>
            </a:r>
            <a:r>
              <a:rPr lang="en-US" sz="800" dirty="0">
                <a:solidFill>
                  <a:srgbClr val="FF0000"/>
                </a:solidFill>
                <a:latin typeface="Courier New" panose="02070309020205020404" pitchFamily="49" charset="0"/>
                <a:cs typeface="Courier New" panose="02070309020205020404" pitchFamily="49" charset="0"/>
              </a:rPr>
              <a:t> -n 2 singularity exec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mpi_hello_world</a:t>
            </a:r>
            <a:endParaRPr lang="en-US" sz="800" dirty="0">
              <a:solidFill>
                <a:srgbClr val="FF0000"/>
              </a:solidFill>
              <a:latin typeface="Courier New" panose="02070309020205020404" pitchFamily="49" charset="0"/>
              <a:cs typeface="Courier New" panose="02070309020205020404" pitchFamily="49" charset="0"/>
            </a:endParaRPr>
          </a:p>
          <a:p>
            <a:endParaRPr lang="en-US" sz="800" dirty="0"/>
          </a:p>
          <a:p>
            <a:br>
              <a:rPr lang="en-US" sz="800" dirty="0"/>
            </a:br>
            <a:endParaRPr lang="en-US" sz="800" spc="-13" dirty="0">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22</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7746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Binding directories</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5" name="Date Placeholder 5">
            <a:extLst>
              <a:ext uri="{FF2B5EF4-FFF2-40B4-BE49-F238E27FC236}">
                <a16:creationId xmlns:a16="http://schemas.microsoft.com/office/drawing/2014/main" id="{460751AF-D63C-354C-B009-ED439C4596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02A4146C-236F-F341-AC8D-7E3902C07A8C}"/>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AA18BF5B-2545-224D-AFA5-3EAA8FB8C4D5}"/>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8" name="object 3">
            <a:extLst>
              <a:ext uri="{FF2B5EF4-FFF2-40B4-BE49-F238E27FC236}">
                <a16:creationId xmlns:a16="http://schemas.microsoft.com/office/drawing/2014/main" id="{298082E0-061A-0E4F-9890-821B2BA1E9BA}"/>
              </a:ext>
            </a:extLst>
          </p:cNvPr>
          <p:cNvSpPr txBox="1"/>
          <p:nvPr/>
        </p:nvSpPr>
        <p:spPr>
          <a:xfrm>
            <a:off x="188861" y="543656"/>
            <a:ext cx="4222080" cy="25030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Depending on how Singularity is configured on a given host system, host directories may be “bound” (mounted) by default. But sometimes you may want to access a directory that is not already mounted.  Here’s how you can do it:</a:t>
            </a:r>
          </a:p>
          <a:p>
            <a:pPr marL="6403">
              <a:buClr>
                <a:srgbClr val="A9A57C"/>
              </a:buClr>
              <a:tabLst>
                <a:tab pos="121663" algn="l"/>
              </a:tabLst>
            </a:pPr>
            <a:endParaRPr lang="en-US" sz="1100" dirty="0">
              <a:latin typeface="Arial"/>
              <a:cs typeface="Arial"/>
            </a:endParaRPr>
          </a:p>
          <a:p>
            <a:pPr marL="6403" marR="43863"/>
            <a:r>
              <a:rPr lang="en-US" sz="900" spc="-3" dirty="0">
                <a:solidFill>
                  <a:srgbClr val="FF0000"/>
                </a:solidFill>
                <a:latin typeface="Courier New"/>
                <a:cs typeface="Courier New"/>
              </a:rPr>
              <a:t>singularity shell –bind /</a:t>
            </a:r>
            <a:r>
              <a:rPr lang="en-US" sz="900" spc="-3" dirty="0" err="1">
                <a:solidFill>
                  <a:srgbClr val="FF0000"/>
                </a:solidFill>
                <a:latin typeface="Courier New"/>
                <a:cs typeface="Courier New"/>
              </a:rPr>
              <a:t>outsidedir</a:t>
            </a:r>
            <a:r>
              <a:rPr lang="en-US" sz="900" spc="-3" dirty="0">
                <a:solidFill>
                  <a:srgbClr val="FF0000"/>
                </a:solidFill>
                <a:latin typeface="Courier New"/>
                <a:cs typeface="Courier New"/>
              </a:rPr>
              <a:t>:/</a:t>
            </a:r>
            <a:r>
              <a:rPr lang="en-US" sz="900" spc="-3" dirty="0" err="1">
                <a:solidFill>
                  <a:srgbClr val="FF0000"/>
                </a:solidFill>
                <a:latin typeface="Courier New"/>
                <a:cs typeface="Courier New"/>
              </a:rPr>
              <a:t>insidedir</a:t>
            </a:r>
            <a:r>
              <a:rPr lang="en-US" sz="900" spc="-3" dirty="0">
                <a:solidFill>
                  <a:srgbClr val="FF0000"/>
                </a:solidFill>
                <a:latin typeface="Courier New"/>
                <a:cs typeface="Courier New"/>
              </a:rPr>
              <a:t> </a:t>
            </a:r>
            <a:r>
              <a:rPr lang="en-US" sz="900" spc="-3" dirty="0" err="1">
                <a:solidFill>
                  <a:srgbClr val="FF0000"/>
                </a:solidFill>
                <a:latin typeface="Courier New"/>
                <a:cs typeface="Courier New"/>
              </a:rPr>
              <a:t>pythond.sif</a:t>
            </a:r>
            <a:endParaRPr lang="en-US" sz="90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…It isn’t necessary to bind like-named directories like we did above. Try binding your /home/$USER directory to /opt. </a:t>
            </a:r>
          </a:p>
          <a:p>
            <a:pPr marL="6403" marR="43863"/>
            <a:endParaRPr lang="en-US" sz="1100" spc="-3" dirty="0">
              <a:latin typeface="Courier New"/>
              <a:cs typeface="Courier New"/>
            </a:endParaRPr>
          </a:p>
          <a:p>
            <a:pPr marL="6403" marR="43863"/>
            <a:r>
              <a:rPr lang="en-US" sz="900" spc="-13" dirty="0">
                <a:latin typeface="Arial"/>
                <a:cs typeface="Arial"/>
              </a:rPr>
              <a:t> ***Note: If your host system does not allow binding, you will need to create the host directories you want mounted when you build the container (as root on, e.g., your laptop)</a:t>
            </a:r>
            <a:endParaRPr lang="en-US" sz="9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Tree>
    <p:extLst>
      <p:ext uri="{BB962C8B-B14F-4D97-AF65-F5344CB8AC3E}">
        <p14:creationId xmlns:p14="http://schemas.microsoft.com/office/powerpoint/2010/main" val="83212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8/9/18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59498506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2530233"/>
          </a:xfrm>
          <a:prstGeom prst="rect">
            <a:avLst/>
          </a:prstGeom>
        </p:spPr>
        <p:txBody>
          <a:bodyPr vert="horz" wrap="square" lIns="0" tIns="6403" rIns="0" bIns="0" rtlCol="0">
            <a:spAutoFit/>
          </a:bodyPr>
          <a:lstStyle/>
          <a:p>
            <a:r>
              <a:rPr lang="en-US" sz="1000" dirty="0"/>
              <a:t>Teton uses an the </a:t>
            </a:r>
            <a:r>
              <a:rPr lang="en-US" sz="1000" dirty="0" err="1"/>
              <a:t>Infiniband</a:t>
            </a:r>
            <a:r>
              <a:rPr lang="en-US" sz="1000" dirty="0"/>
              <a:t> low-latency interconnect (“fabric”) to enable MPI to be efficiently implemented across nodes). In order to use a Singularity container with </a:t>
            </a:r>
            <a:r>
              <a:rPr lang="en-US" sz="1000" dirty="0" err="1"/>
              <a:t>OpenMPI</a:t>
            </a:r>
            <a:r>
              <a:rPr lang="en-US" sz="1000" dirty="0"/>
              <a:t> (or any MPI) on Teton, there are two requirements:</a:t>
            </a:r>
          </a:p>
          <a:p>
            <a:endParaRPr lang="en-US" sz="1000" dirty="0"/>
          </a:p>
          <a:p>
            <a:pPr marL="228600" indent="-228600" fontAlgn="base">
              <a:buFont typeface="+mj-lt"/>
              <a:buAutoNum type="arabicPeriod"/>
            </a:pPr>
            <a:r>
              <a:rPr lang="en-US" sz="1000" dirty="0"/>
              <a:t>The Singularity container needs to have the </a:t>
            </a:r>
            <a:r>
              <a:rPr lang="en-US" sz="1000" dirty="0" err="1"/>
              <a:t>Infiniband</a:t>
            </a:r>
            <a:r>
              <a:rPr lang="en-US" sz="1000" dirty="0"/>
              <a:t>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r>
              <a:rPr lang="en-US" sz="1000" dirty="0"/>
              <a:t>An example Singularity recipe in the tutorial </a:t>
            </a:r>
            <a:r>
              <a:rPr lang="en-US" sz="1000" dirty="0" err="1"/>
              <a:t>Github</a:t>
            </a:r>
            <a:r>
              <a:rPr lang="en-US" sz="1000" dirty="0"/>
              <a:t> repository named “</a:t>
            </a:r>
            <a:r>
              <a:rPr lang="en-US" sz="1000" dirty="0" err="1"/>
              <a:t>Singularity_openmpi.def</a:t>
            </a:r>
            <a:r>
              <a:rPr lang="en-US" sz="1000" dirty="0"/>
              <a:t>” can be used as a template to build MPI-enabled container images for Teton. It has the </a:t>
            </a:r>
            <a:r>
              <a:rPr lang="en-US" sz="1000" dirty="0" err="1"/>
              <a:t>Infiniband</a:t>
            </a:r>
            <a:r>
              <a:rPr lang="en-US" sz="1000" dirty="0"/>
              <a:t> libraries and ensures that </a:t>
            </a:r>
            <a:r>
              <a:rPr lang="en-US" sz="1000" dirty="0" err="1"/>
              <a:t>OpenMPI</a:t>
            </a:r>
            <a:r>
              <a:rPr lang="en-US" sz="1000" dirty="0"/>
              <a:t> 3.1.0 is installed in the image, which matches the </a:t>
            </a:r>
            <a:r>
              <a:rPr lang="en-US" sz="1000" dirty="0" err="1"/>
              <a:t>openmpi</a:t>
            </a:r>
            <a:r>
              <a:rPr lang="en-US" sz="1000" dirty="0"/>
              <a:t>/3.1.0 module available on Teton.  </a:t>
            </a:r>
            <a:br>
              <a:rPr lang="en-US" sz="800" dirty="0">
                <a:highlight>
                  <a:srgbClr val="FFFF00"/>
                </a:highlight>
              </a:rPr>
            </a:br>
            <a:br>
              <a:rPr lang="en-US" sz="800" dirty="0">
                <a:highlight>
                  <a:srgbClr val="FFFF00"/>
                </a:highlight>
              </a:rPr>
            </a:br>
            <a:endParaRPr lang="en-US" sz="800" spc="-13" dirty="0">
              <a:highlight>
                <a:srgbClr val="FFFF00"/>
              </a:highlight>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308404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spTree>
    <p:extLst>
      <p:ext uri="{BB962C8B-B14F-4D97-AF65-F5344CB8AC3E}">
        <p14:creationId xmlns:p14="http://schemas.microsoft.com/office/powerpoint/2010/main" val="2717515833"/>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663575"/>
            <a:ext cx="4114800" cy="615553"/>
          </a:xfrm>
        </p:spPr>
        <p:txBody>
          <a:bodyPr/>
          <a:lstStyle/>
          <a:p>
            <a:r>
              <a:rPr lang="en-US" sz="4000" dirty="0">
                <a:solidFill>
                  <a:srgbClr val="0070C0"/>
                </a:solidFill>
              </a:rPr>
              <a:t>/\/\/  BREAK  /\/\/</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53A86673-14AB-A74B-90E7-786F900AC3E2}"/>
              </a:ext>
            </a:extLst>
          </p:cNvPr>
          <p:cNvSpPr txBox="1"/>
          <p:nvPr/>
        </p:nvSpPr>
        <p:spPr>
          <a:xfrm>
            <a:off x="189727" y="1795311"/>
            <a:ext cx="4230645" cy="861774"/>
          </a:xfrm>
          <a:prstGeom prst="rect">
            <a:avLst/>
          </a:prstGeom>
          <a:noFill/>
        </p:spPr>
        <p:txBody>
          <a:bodyPr wrap="none" rtlCol="0">
            <a:spAutoFit/>
          </a:bodyPr>
          <a:lstStyle/>
          <a:p>
            <a:r>
              <a:rPr lang="en-US" sz="1000" dirty="0">
                <a:solidFill>
                  <a:schemeClr val="accent2">
                    <a:lumMod val="75000"/>
                  </a:schemeClr>
                </a:solidFill>
              </a:rPr>
              <a:t>Task for next session: Create a </a:t>
            </a:r>
            <a:r>
              <a:rPr lang="en-US" sz="1000" dirty="0" err="1">
                <a:solidFill>
                  <a:schemeClr val="accent2">
                    <a:lumMod val="75000"/>
                  </a:schemeClr>
                </a:solidFill>
              </a:rPr>
              <a:t>github</a:t>
            </a:r>
            <a:r>
              <a:rPr lang="en-US" sz="1000" dirty="0">
                <a:solidFill>
                  <a:schemeClr val="accent2">
                    <a:lumMod val="75000"/>
                  </a:schemeClr>
                </a:solidFill>
              </a:rPr>
              <a:t> a account if you don't already have one.</a:t>
            </a:r>
          </a:p>
          <a:p>
            <a:endParaRPr lang="en-US" sz="1000" dirty="0">
              <a:solidFill>
                <a:schemeClr val="accent2">
                  <a:lumMod val="75000"/>
                </a:schemeClr>
              </a:solidFill>
            </a:endParaRPr>
          </a:p>
          <a:p>
            <a:r>
              <a:rPr lang="en-US" sz="1000" dirty="0">
                <a:solidFill>
                  <a:schemeClr val="accent2">
                    <a:lumMod val="75000"/>
                  </a:schemeClr>
                </a:solidFill>
                <a:hlinkClick r:id="rId3"/>
              </a:rPr>
              <a:t>https://github.com/join</a:t>
            </a:r>
            <a:endParaRPr lang="en-US" sz="1000" dirty="0">
              <a:solidFill>
                <a:schemeClr val="accent2">
                  <a:lumMod val="75000"/>
                </a:schemeClr>
              </a:solidFill>
            </a:endParaRPr>
          </a:p>
          <a:p>
            <a:endParaRPr lang="en-US" sz="1000" dirty="0">
              <a:solidFill>
                <a:schemeClr val="accent2">
                  <a:lumMod val="75000"/>
                </a:schemeClr>
              </a:solidFill>
            </a:endParaRPr>
          </a:p>
          <a:p>
            <a:r>
              <a:rPr lang="en-US" sz="1000" dirty="0">
                <a:solidFill>
                  <a:schemeClr val="accent2">
                    <a:lumMod val="75000"/>
                  </a:schemeClr>
                </a:solidFill>
              </a:rPr>
              <a:t>{Remember your username and password!}</a:t>
            </a:r>
          </a:p>
        </p:txBody>
      </p:sp>
    </p:spTree>
    <p:extLst>
      <p:ext uri="{BB962C8B-B14F-4D97-AF65-F5344CB8AC3E}">
        <p14:creationId xmlns:p14="http://schemas.microsoft.com/office/powerpoint/2010/main" val="292891524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62400" cy="377026"/>
          </a:xfrm>
        </p:spPr>
        <p:txBody>
          <a:bodyPr/>
          <a:lstStyle/>
          <a:p>
            <a:r>
              <a:rPr lang="en-US" dirty="0"/>
              <a:t>Review</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5" name="Date Placeholder 5">
            <a:extLst>
              <a:ext uri="{FF2B5EF4-FFF2-40B4-BE49-F238E27FC236}">
                <a16:creationId xmlns:a16="http://schemas.microsoft.com/office/drawing/2014/main" id="{6A51A978-5C4B-BC4B-A21A-1018C12DB07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A1B8357A-14BD-D247-86C8-826A059524CB}"/>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948A1291-EBE3-AA48-B67F-2780FC3A186A}"/>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214890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82907776"/>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49167080"/>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6/9/19</a:t>
            </a:r>
            <a:r>
              <a:rPr lang="en-US" sz="1000" spc="0" dirty="0"/>
              <a:t>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9953832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690861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spTree>
    <p:extLst>
      <p:ext uri="{BB962C8B-B14F-4D97-AF65-F5344CB8AC3E}">
        <p14:creationId xmlns:p14="http://schemas.microsoft.com/office/powerpoint/2010/main" val="225365947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49110037"/>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spTree>
    <p:extLst>
      <p:ext uri="{BB962C8B-B14F-4D97-AF65-F5344CB8AC3E}">
        <p14:creationId xmlns:p14="http://schemas.microsoft.com/office/powerpoint/2010/main" val="320575243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1604541638"/>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41546"/>
          </a:xfrm>
          <a:prstGeom prst="rect">
            <a:avLst/>
          </a:prstGeom>
        </p:spPr>
        <p:txBody>
          <a:bodyPr vert="horz" wrap="square" lIns="0" tIns="6403" rIns="0" bIns="0" rtlCol="0">
            <a:spAutoFit/>
          </a:bodyPr>
          <a:lstStyle/>
          <a:p>
            <a:pPr marL="6403">
              <a:buClr>
                <a:srgbClr val="A9A57C"/>
              </a:buClr>
              <a:tabLst>
                <a:tab pos="121663" algn="l"/>
              </a:tabLst>
            </a:pPr>
            <a:r>
              <a:rPr lang="en-US" sz="1100" u="sng" spc="-13" dirty="0">
                <a:latin typeface="Arial"/>
                <a:cs typeface="Arial"/>
              </a:rPr>
              <a:t>If you are using a temporary account:</a:t>
            </a:r>
            <a:endParaRPr lang="en-US" sz="1100" u="sng" spc="8"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Note the username on the side of your </a:t>
            </a:r>
            <a:r>
              <a:rPr lang="en-US" sz="1100" dirty="0" err="1">
                <a:latin typeface="Arial"/>
                <a:cs typeface="Arial"/>
              </a:rPr>
              <a:t>Yubikey</a:t>
            </a:r>
            <a:r>
              <a:rPr lang="en-US" sz="1100" dirty="0">
                <a:latin typeface="Arial"/>
                <a:cs typeface="Arial"/>
              </a:rPr>
              <a:t>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Insert your </a:t>
            </a:r>
            <a:r>
              <a:rPr lang="en-US" sz="1100" dirty="0" err="1">
                <a:latin typeface="Arial"/>
                <a:cs typeface="Arial"/>
              </a:rPr>
              <a:t>Yubikey</a:t>
            </a:r>
            <a:r>
              <a:rPr lang="en-US" sz="1100" dirty="0">
                <a:latin typeface="Arial"/>
                <a:cs typeface="Arial"/>
              </a:rPr>
              <a:t> into the </a:t>
            </a:r>
            <a:r>
              <a:rPr lang="en-US" sz="1100" dirty="0" err="1">
                <a:latin typeface="Arial"/>
                <a:cs typeface="Arial"/>
              </a:rPr>
              <a:t>usb</a:t>
            </a:r>
            <a:r>
              <a:rPr lang="en-US" sz="1100" dirty="0">
                <a:latin typeface="Arial"/>
                <a:cs typeface="Arial"/>
              </a:rPr>
              <a:t> port on your machine</a:t>
            </a:r>
          </a:p>
          <a:p>
            <a:pPr marL="235003" indent="-228600">
              <a:buClr>
                <a:srgbClr val="A9A57C"/>
              </a:buClr>
              <a:buFont typeface="+mj-lt"/>
              <a:buAutoNum type="arabicPeriod"/>
              <a:tabLst>
                <a:tab pos="121663" algn="l"/>
              </a:tabLst>
            </a:pPr>
            <a:r>
              <a:rPr lang="en-US" sz="1100" dirty="0">
                <a:latin typeface="Arial"/>
                <a:cs typeface="Arial"/>
              </a:rPr>
              <a:t>Open </a:t>
            </a:r>
            <a:r>
              <a:rPr lang="en-US" sz="1100" dirty="0" err="1">
                <a:latin typeface="Arial"/>
                <a:cs typeface="Arial"/>
              </a:rPr>
              <a:t>MobaXterm</a:t>
            </a:r>
            <a:endParaRPr lang="en-US" sz="1100" dirty="0">
              <a:latin typeface="Arial"/>
              <a:cs typeface="Arial"/>
            </a:endParaRPr>
          </a:p>
          <a:p>
            <a:pPr marL="235003" indent="-228600">
              <a:buClr>
                <a:srgbClr val="A9A57C"/>
              </a:buClr>
              <a:buFont typeface="+mj-lt"/>
              <a:buAutoNum type="arabicPeriod"/>
              <a:tabLst>
                <a:tab pos="121663" algn="l"/>
              </a:tabLst>
            </a:pPr>
            <a:r>
              <a:rPr lang="en-US" sz="1100" dirty="0">
                <a:latin typeface="Arial"/>
                <a:cs typeface="Arial"/>
              </a:rPr>
              <a:t>Go to “</a:t>
            </a:r>
            <a:r>
              <a:rPr lang="en-US" sz="1100" b="1" dirty="0" err="1">
                <a:latin typeface="Arial"/>
                <a:cs typeface="Arial"/>
              </a:rPr>
              <a:t>Session</a:t>
            </a:r>
            <a:r>
              <a:rPr lang="en-US" sz="1100" dirty="0" err="1">
                <a:latin typeface="Arial"/>
                <a:cs typeface="Arial"/>
              </a:rPr>
              <a:t>”</a:t>
            </a:r>
            <a:r>
              <a:rPr lang="en-US" sz="1100" dirty="0" err="1">
                <a:latin typeface="Arial"/>
                <a:cs typeface="Arial"/>
                <a:sym typeface="Wingdings" pitchFamily="2" charset="2"/>
              </a:rPr>
              <a:t>”</a:t>
            </a:r>
            <a:r>
              <a:rPr lang="en-US" sz="1100" b="1" dirty="0" err="1">
                <a:latin typeface="Arial"/>
                <a:cs typeface="Arial"/>
                <a:sym typeface="Wingdings" pitchFamily="2" charset="2"/>
              </a:rPr>
              <a:t>SSH</a:t>
            </a:r>
            <a:r>
              <a:rPr lang="en-US" sz="1100" dirty="0">
                <a:latin typeface="Arial"/>
                <a:cs typeface="Arial"/>
                <a:sym typeface="Wingdings" pitchFamily="2" charset="2"/>
              </a:rPr>
              <a:t>”</a:t>
            </a:r>
          </a:p>
          <a:p>
            <a:pPr marL="235003" indent="-228600">
              <a:buClr>
                <a:srgbClr val="A9A57C"/>
              </a:buClr>
              <a:buFont typeface="+mj-lt"/>
              <a:buAutoNum type="arabicPeriod"/>
              <a:tabLst>
                <a:tab pos="121663" algn="l"/>
              </a:tabLst>
            </a:pPr>
            <a:r>
              <a:rPr lang="en-US" sz="1100" dirty="0">
                <a:latin typeface="Arial"/>
                <a:cs typeface="Arial"/>
                <a:sym typeface="Wingdings" pitchFamily="2" charset="2"/>
              </a:rPr>
              <a:t>Under “</a:t>
            </a:r>
            <a:r>
              <a:rPr lang="en-US" sz="1100" b="1" dirty="0">
                <a:latin typeface="Arial"/>
                <a:cs typeface="Arial"/>
                <a:sym typeface="Wingdings" pitchFamily="2" charset="2"/>
              </a:rPr>
              <a:t>Remote </a:t>
            </a:r>
            <a:r>
              <a:rPr lang="en-US" sz="1100" b="1" dirty="0">
                <a:latin typeface="Arial"/>
                <a:cs typeface="Arial"/>
              </a:rPr>
              <a:t> host</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teton.uwyo.edu</a:t>
            </a:r>
            <a:endParaRPr lang="en-US" sz="1100" b="1" dirty="0">
              <a:solidFill>
                <a:schemeClr val="accent1"/>
              </a:solidFill>
              <a:latin typeface="Courier New" panose="02070309020205020404" pitchFamily="49" charset="0"/>
              <a:cs typeface="Courier New" panose="02070309020205020404" pitchFamily="49" charset="0"/>
            </a:endParaRPr>
          </a:p>
          <a:p>
            <a:pPr marL="235003" indent="-228600">
              <a:buClr>
                <a:srgbClr val="A9A57C"/>
              </a:buClr>
              <a:buFont typeface="+mj-lt"/>
              <a:buAutoNum type="arabicPeriod"/>
              <a:tabLst>
                <a:tab pos="121663" algn="l"/>
              </a:tabLst>
            </a:pPr>
            <a:r>
              <a:rPr lang="en-US" sz="1100" dirty="0">
                <a:latin typeface="Arial"/>
                <a:cs typeface="Arial"/>
              </a:rPr>
              <a:t>Under “</a:t>
            </a:r>
            <a:r>
              <a:rPr lang="en-US" sz="1100" b="1" dirty="0">
                <a:latin typeface="Arial"/>
                <a:cs typeface="Arial"/>
              </a:rPr>
              <a:t>Specify username</a:t>
            </a:r>
            <a:r>
              <a:rPr lang="en-US" sz="1100" dirty="0">
                <a:latin typeface="Arial"/>
                <a:cs typeface="Arial"/>
              </a:rPr>
              <a:t>” type </a:t>
            </a:r>
            <a:r>
              <a:rPr lang="en-US" sz="1100" b="1" dirty="0" err="1">
                <a:solidFill>
                  <a:schemeClr val="accent1"/>
                </a:solidFill>
                <a:latin typeface="Courier New" panose="02070309020205020404" pitchFamily="49" charset="0"/>
                <a:cs typeface="Courier New" panose="02070309020205020404" pitchFamily="49" charset="0"/>
              </a:rPr>
              <a:t>arcc-t</a:t>
            </a:r>
            <a:r>
              <a:rPr lang="en-US" sz="1100" b="1" dirty="0" err="1">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a:t>
            </a:r>
            <a:r>
              <a:rPr lang="en-US" sz="1100" b="1" dirty="0">
                <a:solidFill>
                  <a:srgbClr val="FF0000"/>
                </a:solidFill>
                <a:latin typeface="Courier New" panose="02070309020205020404" pitchFamily="49" charset="0"/>
                <a:cs typeface="Courier New" panose="02070309020205020404" pitchFamily="49" charset="0"/>
              </a:rPr>
              <a:t>NN</a:t>
            </a:r>
            <a:r>
              <a:rPr lang="en-US" sz="1100" dirty="0">
                <a:latin typeface="Arial"/>
                <a:cs typeface="Arial"/>
              </a:rPr>
              <a:t>” is your #)</a:t>
            </a:r>
          </a:p>
          <a:p>
            <a:pPr marL="235003" indent="-228600">
              <a:buClr>
                <a:srgbClr val="A9A57C"/>
              </a:buClr>
              <a:buFont typeface="+mj-lt"/>
              <a:buAutoNum type="arabicPeriod"/>
              <a:tabLst>
                <a:tab pos="121663" algn="l"/>
              </a:tabLst>
            </a:pPr>
            <a:r>
              <a:rPr lang="en-US" sz="1100" dirty="0">
                <a:latin typeface="Arial"/>
                <a:cs typeface="Arial"/>
              </a:rPr>
              <a:t>Click “</a:t>
            </a:r>
            <a:r>
              <a:rPr lang="en-US" sz="1100" b="1" dirty="0">
                <a:latin typeface="Arial"/>
                <a:cs typeface="Arial"/>
              </a:rPr>
              <a:t>OK</a:t>
            </a:r>
            <a:r>
              <a:rPr lang="en-US" sz="1100" dirty="0">
                <a:latin typeface="Arial"/>
                <a:cs typeface="Arial"/>
              </a:rPr>
              <a:t>”</a:t>
            </a:r>
          </a:p>
          <a:p>
            <a:pPr marL="235003" indent="-228600">
              <a:buClr>
                <a:srgbClr val="A9A57C"/>
              </a:buClr>
              <a:buFont typeface="+mj-lt"/>
              <a:buAutoNum type="arabicPeriod"/>
              <a:tabLst>
                <a:tab pos="121663" algn="l"/>
              </a:tabLst>
            </a:pPr>
            <a:r>
              <a:rPr lang="en-US" sz="1100" dirty="0">
                <a:latin typeface="Arial"/>
                <a:cs typeface="Arial"/>
              </a:rPr>
              <a:t>Enter your provided password at the prompt (don’t save)</a:t>
            </a:r>
          </a:p>
          <a:p>
            <a:pPr marL="235003" indent="-228600">
              <a:buClr>
                <a:srgbClr val="A9A57C"/>
              </a:buClr>
              <a:buFont typeface="+mj-lt"/>
              <a:buAutoNum type="arabicPeriod"/>
              <a:tabLst>
                <a:tab pos="121663" algn="l"/>
              </a:tabLst>
            </a:pPr>
            <a:r>
              <a:rPr lang="en-US" sz="1100" dirty="0" err="1">
                <a:latin typeface="Arial"/>
                <a:cs typeface="Arial"/>
              </a:rPr>
              <a:t>Yubikey</a:t>
            </a:r>
            <a:r>
              <a:rPr lang="en-US" sz="1100" dirty="0">
                <a:latin typeface="Arial"/>
                <a:cs typeface="Arial"/>
              </a:rPr>
              <a:t> will provide 2FA</a:t>
            </a: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235003" indent="-228600">
              <a:buClr>
                <a:srgbClr val="A9A57C"/>
              </a:buClr>
              <a:buFont typeface="+mj-lt"/>
              <a:buAutoNum type="arabicPeriod"/>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account, just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36</a:t>
            </a:fld>
            <a:endParaRPr lang="en-US" spc="-20" dirty="0"/>
          </a:p>
        </p:txBody>
      </p: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12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151457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salloc</a:t>
            </a:r>
            <a:r>
              <a:rPr lang="en-US" sz="1000" spc="-3" dirty="0">
                <a:solidFill>
                  <a:srgbClr val="FF0000"/>
                </a:solidFill>
                <a:latin typeface="Courier New"/>
                <a:cs typeface="Courier New"/>
              </a:rPr>
              <a:t> –A </a:t>
            </a:r>
            <a:r>
              <a:rPr lang="en-US" sz="1000" spc="-3" dirty="0" err="1">
                <a:solidFill>
                  <a:srgbClr val="FF0000"/>
                </a:solidFill>
                <a:latin typeface="Courier New"/>
                <a:cs typeface="Courier New"/>
              </a:rPr>
              <a:t>arccanetrain</a:t>
            </a:r>
            <a:r>
              <a:rPr lang="en-US" sz="1000" spc="-3" dirty="0">
                <a:solidFill>
                  <a:srgbClr val="FF0000"/>
                </a:solidFill>
                <a:latin typeface="Courier New"/>
                <a:cs typeface="Courier New"/>
              </a:rPr>
              <a:t> –t 150 –n 2</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singularity/3.1.1</a:t>
            </a:r>
          </a:p>
          <a:p>
            <a:pPr marL="6403" marR="43863"/>
            <a:r>
              <a:rPr lang="en-US" sz="1000" spc="-3" dirty="0">
                <a:solidFill>
                  <a:srgbClr val="FF0000"/>
                </a:solidFill>
                <a:latin typeface="Courier New"/>
                <a:cs typeface="Courier New"/>
              </a:rPr>
              <a:t>export SINGULARITY_TMPDIR=/</a:t>
            </a:r>
            <a:r>
              <a:rPr lang="en-US" sz="1000" spc="-3" dirty="0" err="1">
                <a:solidFill>
                  <a:srgbClr val="FF0000"/>
                </a:solidFill>
                <a:latin typeface="Courier New"/>
                <a:cs typeface="Courier New"/>
              </a:rPr>
              <a:t>gscratch</a:t>
            </a:r>
            <a:r>
              <a:rPr lang="en-US" sz="1000" spc="-3" dirty="0">
                <a:solidFill>
                  <a:srgbClr val="FF0000"/>
                </a:solidFill>
                <a:latin typeface="Courier New"/>
                <a:cs typeface="Courier New"/>
              </a:rPr>
              <a:t>/$USER</a:t>
            </a:r>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37</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571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183773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1000" spc="-13" dirty="0">
                <a:solidFill>
                  <a:srgbClr val="FF0000"/>
                </a:solidFill>
                <a:latin typeface="Courier New" panose="02070309020205020404" pitchFamily="49" charset="0"/>
                <a:cs typeface="Courier New" panose="02070309020205020404" pitchFamily="49" charset="0"/>
              </a:rPr>
              <a:t>cd /</a:t>
            </a:r>
            <a:r>
              <a:rPr lang="en-US" sz="1000" spc="-13" dirty="0" err="1">
                <a:solidFill>
                  <a:srgbClr val="FF0000"/>
                </a:solidFill>
                <a:latin typeface="Courier New" panose="02070309020205020404" pitchFamily="49" charset="0"/>
                <a:cs typeface="Courier New" panose="02070309020205020404" pitchFamily="49" charset="0"/>
              </a:rPr>
              <a:t>gscratch</a:t>
            </a:r>
            <a:r>
              <a:rPr lang="en-US" sz="1000" spc="-13" dirty="0">
                <a:solidFill>
                  <a:srgbClr val="FF0000"/>
                </a:solidFill>
                <a:latin typeface="Courier New" panose="02070309020205020404" pitchFamily="49" charset="0"/>
                <a:cs typeface="Courier New" panose="02070309020205020404" pitchFamily="49" charset="0"/>
              </a:rPr>
              <a:t>/$USER/uwyo_2019/</a:t>
            </a:r>
            <a:r>
              <a:rPr lang="en-US" sz="1000" spc="-13" dirty="0" err="1">
                <a:solidFill>
                  <a:srgbClr val="FF0000"/>
                </a:solidFill>
                <a:latin typeface="Courier New" panose="02070309020205020404" pitchFamily="49" charset="0"/>
                <a:cs typeface="Courier New" panose="02070309020205020404" pitchFamily="49" charset="0"/>
              </a:rPr>
              <a:t>build_container_on_shub</a:t>
            </a:r>
            <a:r>
              <a:rPr lang="en-US" sz="100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38</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6255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461437"/>
            <a:ext cx="4476129" cy="2884176"/>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err="1">
                <a:solidFill>
                  <a:srgbClr val="FF0000"/>
                </a:solidFill>
                <a:latin typeface="Courier New"/>
                <a:cs typeface="Courier New"/>
              </a:rPr>
              <a:t>chmod</a:t>
            </a:r>
            <a:r>
              <a:rPr lang="en-US" sz="1000" spc="-3" dirty="0">
                <a:solidFill>
                  <a:srgbClr val="FF0000"/>
                </a:solidFill>
                <a:latin typeface="Courier New"/>
                <a:cs typeface="Courier New"/>
              </a:rPr>
              <a:t> +x </a:t>
            </a:r>
            <a:r>
              <a:rPr lang="en-US" sz="1000" spc="-3" dirty="0" err="1">
                <a:solidFill>
                  <a:srgbClr val="FF0000"/>
                </a:solidFill>
                <a:latin typeface="Courier New"/>
                <a:cs typeface="Courier New"/>
              </a:rPr>
              <a:t>make_git_repo.sh</a:t>
            </a:r>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39</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71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2050268"/>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A container is a portable environment that packages some or all of the following: an operating system, software, libraries, compilers, data and workflows. Containers enable:</a:t>
            </a:r>
          </a:p>
          <a:p>
            <a:pPr marL="6403">
              <a:spcBef>
                <a:spcPts val="328"/>
              </a:spcBef>
              <a:buClr>
                <a:srgbClr val="A9A57C"/>
              </a:buClr>
              <a:tabLst>
                <a:tab pos="121663" algn="l"/>
              </a:tabLst>
            </a:pPr>
            <a:endParaRPr lang="en-US" sz="121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User Freedom </a:t>
            </a:r>
          </a:p>
          <a:p>
            <a:pPr marL="121663" indent="-115260">
              <a:spcBef>
                <a:spcPts val="328"/>
              </a:spcBef>
              <a:buClr>
                <a:srgbClr val="A9A57C"/>
              </a:buClr>
              <a:buChar char="•"/>
              <a:tabLst>
                <a:tab pos="121663" algn="l"/>
              </a:tabLst>
            </a:pPr>
            <a:endParaRPr sz="1210" dirty="0">
              <a:latin typeface="Arial"/>
              <a:cs typeface="Arial"/>
            </a:endParaRPr>
          </a:p>
        </p:txBody>
      </p:sp>
      <p:sp>
        <p:nvSpPr>
          <p:cNvPr id="6" name="Date Placeholder 5">
            <a:extLst>
              <a:ext uri="{FF2B5EF4-FFF2-40B4-BE49-F238E27FC236}">
                <a16:creationId xmlns:a16="http://schemas.microsoft.com/office/drawing/2014/main" id="{753464D4-2ECC-C94B-9F77-492E817E80C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7512B6B3-9F03-8C4D-AD23-25B29736D487}"/>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506784289"/>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40</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404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41</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367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431414149"/>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&amp;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AA9C0CD3-72BB-2144-8ADD-FC0C09EF38A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52F8B33E-2158-184B-B88F-AB83A480139C}"/>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8ADCF873-6488-8B4D-A7D1-A181ED38DC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815966"/>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FF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sp>
        <p:nvSpPr>
          <p:cNvPr id="5" name="Date Placeholder 5">
            <a:extLst>
              <a:ext uri="{FF2B5EF4-FFF2-40B4-BE49-F238E27FC236}">
                <a16:creationId xmlns:a16="http://schemas.microsoft.com/office/drawing/2014/main" id="{2F8F0EEC-6165-3140-8980-9ACACDB5014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0F9605AB-AE17-8248-A451-E4CE7F57F55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2283105"/>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11" name="Rectangle 10">
            <a:extLst>
              <a:ext uri="{FF2B5EF4-FFF2-40B4-BE49-F238E27FC236}">
                <a16:creationId xmlns:a16="http://schemas.microsoft.com/office/drawing/2014/main" id="{2834298F-0236-8648-B203-29F314A85968}"/>
              </a:ext>
            </a:extLst>
          </p:cNvPr>
          <p:cNvSpPr/>
          <p:nvPr/>
        </p:nvSpPr>
        <p:spPr>
          <a:xfrm>
            <a:off x="171450" y="663575"/>
            <a:ext cx="4213507" cy="286232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”Pulling” containers onto Teton can require substantial disk space and may fill up the /</a:t>
            </a:r>
            <a:r>
              <a:rPr lang="en-US" sz="1000" dirty="0" err="1">
                <a:solidFill>
                  <a:srgbClr val="000000"/>
                </a:solidFill>
                <a:latin typeface="Helvetica Neue" panose="02000503000000020004" pitchFamily="2" charset="0"/>
              </a:rPr>
              <a:t>tmp</a:t>
            </a:r>
            <a:r>
              <a:rPr lang="en-US" sz="1000" dirty="0">
                <a:solidFill>
                  <a:srgbClr val="000000"/>
                </a:solidFill>
                <a:latin typeface="Helvetica Neue" panose="02000503000000020004" pitchFamily="2" charset="0"/>
              </a:rPr>
              <a:t> directory with temporary files.  Setting an alternate temporary directory as follows can alleviate this issue:</a:t>
            </a:r>
          </a:p>
          <a:p>
            <a:r>
              <a:rPr lang="en-US" sz="1000" dirty="0">
                <a:solidFill>
                  <a:srgbClr val="FF0000"/>
                </a:solidFill>
                <a:latin typeface="Courier" pitchFamily="2" charset="0"/>
                <a:cs typeface="Calibri" panose="020F0502020204030204" pitchFamily="34" charset="0"/>
              </a:rPr>
              <a:t>export SINGULARITY_TMPDIR=/</a:t>
            </a:r>
            <a:r>
              <a:rPr lang="en-US" sz="1000" dirty="0" err="1">
                <a:solidFill>
                  <a:srgbClr val="FF0000"/>
                </a:solidFill>
                <a:latin typeface="Courier" pitchFamily="2" charset="0"/>
                <a:cs typeface="Calibri" panose="020F0502020204030204" pitchFamily="34" charset="0"/>
              </a:rPr>
              <a:t>gscratch</a:t>
            </a:r>
            <a:r>
              <a:rPr lang="en-US" sz="1000" dirty="0">
                <a:solidFill>
                  <a:srgbClr val="FF0000"/>
                </a:solidFill>
                <a:latin typeface="Courier" pitchFamily="2" charset="0"/>
                <a:cs typeface="Calibri" panose="020F0502020204030204" pitchFamily="34" charset="0"/>
              </a:rPr>
              <a:t>/$USER</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or “</a:t>
            </a:r>
            <a:r>
              <a:rPr lang="en-US" sz="1000" dirty="0">
                <a:solidFill>
                  <a:srgbClr val="000000"/>
                </a:solidFill>
                <a:latin typeface="Courier New" panose="02070309020205020404" pitchFamily="49" charset="0"/>
                <a:cs typeface="Courier New" panose="02070309020205020404" pitchFamily="49" charset="0"/>
              </a:rPr>
              <a:t>yum -y update</a:t>
            </a:r>
            <a:r>
              <a:rPr lang="en-US" sz="1000" dirty="0">
                <a:solidFill>
                  <a:srgbClr val="000000"/>
                </a:solidFill>
                <a:latin typeface="Helvetica Neue" panose="02000503000000020004" pitchFamily="2" charset="0"/>
              </a:rPr>
              <a:t>” (depending on which Linux version you install).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8" name="Date Placeholder 5">
            <a:extLst>
              <a:ext uri="{FF2B5EF4-FFF2-40B4-BE49-F238E27FC236}">
                <a16:creationId xmlns:a16="http://schemas.microsoft.com/office/drawing/2014/main" id="{4328C73B-6114-0741-B64C-57EC1A09DB9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DC281138-8089-7C43-9FEF-1260AA5E7E49}"/>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9421196"/>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1877437"/>
          </a:xfrm>
          <a:prstGeom prst="rect">
            <a:avLst/>
          </a:prstGeom>
        </p:spPr>
        <p:txBody>
          <a:bodyPr wrap="square">
            <a:spAutoFit/>
          </a:bodyPr>
          <a:lstStyle/>
          <a:p>
            <a:r>
              <a:rPr lang="en-US" sz="1200" dirty="0">
                <a:solidFill>
                  <a:srgbClr val="000000"/>
                </a:solidFill>
                <a:latin typeface="Helvetica Neue" panose="02000503000000020004" pitchFamily="2" charset="0"/>
              </a:rPr>
              <a:t>We didn’t cover the following topics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Container security and verification</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Searching for containers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Overlays </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Running services with containers (“instances”)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Setting environment variables at runtime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Installing Singularity on your laptop or desktop machine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Best practices </a:t>
            </a:r>
            <a:r>
              <a:rPr lang="en-US" sz="800" u="sng" dirty="0">
                <a:solidFill>
                  <a:srgbClr val="000000"/>
                </a:solidFill>
                <a:latin typeface="Helvetica Neue" panose="02000503000000020004" pitchFamily="2" charset="0"/>
                <a:hlinkClick r:id="rId2"/>
              </a:rPr>
              <a:t>https://github.com/ResearchComputing/container-best-practices-rmacc19</a:t>
            </a:r>
            <a:endParaRPr lang="en-US" sz="800" i="1" dirty="0">
              <a:solidFill>
                <a:srgbClr val="000000"/>
              </a:solidFill>
              <a:latin typeface="Helvetica Neue" panose="02000503000000020004" pitchFamily="2" charset="0"/>
            </a:endParaRPr>
          </a:p>
          <a:p>
            <a:pPr marL="1085850" lvl="2" indent="-171450">
              <a:buFont typeface="Arial" panose="020B0604020202020204" pitchFamily="34" charset="0"/>
              <a:buChar char="•"/>
            </a:pPr>
            <a:endParaRPr lang="en-US" sz="8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8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Rectangle 1">
            <a:extLst>
              <a:ext uri="{FF2B5EF4-FFF2-40B4-BE49-F238E27FC236}">
                <a16:creationId xmlns:a16="http://schemas.microsoft.com/office/drawing/2014/main" id="{BBDC1FBD-FB07-6547-A1D7-018EC3176A0E}"/>
              </a:ext>
            </a:extLst>
          </p:cNvPr>
          <p:cNvSpPr/>
          <p:nvPr/>
        </p:nvSpPr>
        <p:spPr>
          <a:xfrm>
            <a:off x="704850" y="2541824"/>
            <a:ext cx="2438400" cy="400110"/>
          </a:xfrm>
          <a:prstGeom prst="rect">
            <a:avLst/>
          </a:prstGeom>
        </p:spPr>
        <p:txBody>
          <a:bodyPr wrap="square">
            <a:spAutoFit/>
          </a:bodyPr>
          <a:lstStyle/>
          <a:p>
            <a:r>
              <a:rPr lang="en-US" sz="1000" spc="-25" dirty="0">
                <a:solidFill>
                  <a:srgbClr val="999999"/>
                </a:solidFill>
                <a:latin typeface="Tahoma"/>
                <a:cs typeface="Tahoma"/>
                <a:hlinkClick r:id="rId4"/>
              </a:rPr>
              <a:t>For information on these and other topics: </a:t>
            </a:r>
            <a:r>
              <a:rPr lang="en-US" sz="1000" i="1" spc="-25" dirty="0">
                <a:solidFill>
                  <a:srgbClr val="999999"/>
                </a:solidFill>
                <a:latin typeface="Tahoma"/>
                <a:cs typeface="Tahoma"/>
                <a:hlinkClick r:id="rId4"/>
              </a:rPr>
              <a:t>https://www.sylabs.io/docs/</a:t>
            </a:r>
            <a:r>
              <a:rPr lang="en-US" sz="1000" i="1" spc="-25" dirty="0">
                <a:solidFill>
                  <a:srgbClr val="999999"/>
                </a:solidFill>
                <a:latin typeface="Tahoma"/>
                <a:cs typeface="Tahoma"/>
              </a:rPr>
              <a:t> </a:t>
            </a:r>
            <a:endParaRPr lang="en-US" sz="1000" dirty="0"/>
          </a:p>
        </p:txBody>
      </p:sp>
    </p:spTree>
    <p:extLst>
      <p:ext uri="{BB962C8B-B14F-4D97-AF65-F5344CB8AC3E}">
        <p14:creationId xmlns:p14="http://schemas.microsoft.com/office/powerpoint/2010/main" val="2545867995"/>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47</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721220"/>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Teton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Teton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Globus</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Teton: </a:t>
            </a:r>
            <a:r>
              <a:rPr lang="en-US" sz="800" i="1" dirty="0">
                <a:solidFill>
                  <a:srgbClr val="2F2B20"/>
                </a:solidFill>
                <a:latin typeface="Arial"/>
                <a:cs typeface="Arial"/>
              </a:rPr>
              <a:t>https://</a:t>
            </a:r>
            <a:r>
              <a:rPr lang="en-US" sz="800" i="1" dirty="0" err="1">
                <a:solidFill>
                  <a:srgbClr val="2F2B20"/>
                </a:solidFill>
                <a:latin typeface="Arial"/>
                <a:cs typeface="Arial"/>
              </a:rPr>
              <a:t>arccwiki.uwyo.edu</a:t>
            </a:r>
            <a:r>
              <a:rPr lang="en-US" sz="800" i="1" dirty="0">
                <a:solidFill>
                  <a:srgbClr val="2F2B20"/>
                </a:solidFill>
                <a:latin typeface="Arial"/>
                <a:cs typeface="Arial"/>
              </a:rPr>
              <a:t>/</a:t>
            </a:r>
            <a:r>
              <a:rPr lang="en-US" sz="800" i="1" dirty="0" err="1">
                <a:solidFill>
                  <a:srgbClr val="2F2B20"/>
                </a:solidFill>
                <a:latin typeface="Arial"/>
                <a:cs typeface="Arial"/>
              </a:rPr>
              <a:t>index.php</a:t>
            </a:r>
            <a:r>
              <a:rPr lang="en-US" sz="800" i="1" dirty="0">
                <a:solidFill>
                  <a:srgbClr val="2F2B20"/>
                </a:solidFill>
                <a:latin typeface="Arial"/>
                <a:cs typeface="Arial"/>
              </a:rPr>
              <a:t>/</a:t>
            </a:r>
            <a:r>
              <a:rPr lang="en-US" sz="800" i="1" dirty="0" err="1">
                <a:solidFill>
                  <a:srgbClr val="2F2B20"/>
                </a:solidFill>
                <a:latin typeface="Arial"/>
                <a:cs typeface="Arial"/>
              </a:rPr>
              <a:t>Data_Transfer</a:t>
            </a:r>
            <a:endParaRPr lang="en-US" sz="800" i="1"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sp>
        <p:nvSpPr>
          <p:cNvPr id="5" name="Date Placeholder 5">
            <a:extLst>
              <a:ext uri="{FF2B5EF4-FFF2-40B4-BE49-F238E27FC236}">
                <a16:creationId xmlns:a16="http://schemas.microsoft.com/office/drawing/2014/main" id="{C1B9B0EC-7F7B-D045-A5B5-4B1FD31D796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6" name="Picture 5">
            <a:extLst>
              <a:ext uri="{FF2B5EF4-FFF2-40B4-BE49-F238E27FC236}">
                <a16:creationId xmlns:a16="http://schemas.microsoft.com/office/drawing/2014/main" id="{776F37C9-F157-8445-BFD8-11C310E02AD7}"/>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8651001"/>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48</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342446" y="1340458"/>
            <a:ext cx="4191000" cy="17177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solidFill>
                  <a:schemeClr val="bg1">
                    <a:lumMod val="65000"/>
                  </a:schemeClr>
                </a:solidFill>
                <a:latin typeface="Tahoma"/>
                <a:cs typeface="Tahoma"/>
                <a:hlinkClick r:id="rId2"/>
              </a:rPr>
              <a:t>https://github.com/researchcomputing/uwyo_2019</a:t>
            </a:r>
            <a:endParaRPr lang="en-US" sz="900" i="1" spc="-10" dirty="0">
              <a:solidFill>
                <a:schemeClr val="bg1">
                  <a:lumMod val="65000"/>
                </a:schemeClr>
              </a:solidFill>
              <a:latin typeface="Tahoma"/>
              <a:cs typeface="Tahoma"/>
            </a:endParaRPr>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r>
              <a:rPr lang="en-US" sz="900" i="1" spc="-25" dirty="0">
                <a:solidFill>
                  <a:srgbClr val="999999"/>
                </a:solidFill>
                <a:latin typeface="Tahoma"/>
                <a:cs typeface="Tahoma"/>
                <a:hlinkClick r:id="rId3"/>
              </a:rPr>
              <a:t>https://curc.readthedocs.io/en/latest/software/ContainerizationonSummit.html</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4"/>
              </a:rPr>
              <a:t>https://www.chpc.utah.edu/documentation/software/containers.php</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5"/>
              </a:rPr>
              <a:t>https://www.sylabs.io/docs/</a:t>
            </a:r>
            <a:r>
              <a:rPr lang="en-US" sz="900" i="1" spc="-25" dirty="0">
                <a:solidFill>
                  <a:srgbClr val="999999"/>
                </a:solidFill>
                <a:latin typeface="Tahoma"/>
                <a:cs typeface="Tahoma"/>
              </a:rPr>
              <a:t> (documentation for Singularity)</a:t>
            </a:r>
          </a:p>
          <a:p>
            <a:pPr marL="12700">
              <a:lnSpc>
                <a:spcPct val="100000"/>
              </a:lnSpc>
            </a:pPr>
            <a:r>
              <a:rPr lang="en-US" sz="900" i="1" spc="-25" dirty="0">
                <a:solidFill>
                  <a:srgbClr val="999999"/>
                </a:solidFill>
                <a:latin typeface="Tahoma"/>
                <a:cs typeface="Tahoma"/>
                <a:hlinkClick r:id="rId6"/>
              </a:rPr>
              <a:t>https://www.singularity-hub.org/</a:t>
            </a:r>
            <a:r>
              <a:rPr lang="en-US" sz="900" i="1" spc="-25" dirty="0">
                <a:solidFill>
                  <a:srgbClr val="999999"/>
                </a:solidFill>
                <a:latin typeface="Tahoma"/>
                <a:cs typeface="Tahoma"/>
              </a:rPr>
              <a:t>    (Singularity Hub)</a:t>
            </a:r>
          </a:p>
          <a:p>
            <a:pPr marL="12700"/>
            <a:r>
              <a:rPr lang="en-US" sz="900" i="1" spc="-25" dirty="0">
                <a:solidFill>
                  <a:srgbClr val="999999"/>
                </a:solidFill>
                <a:latin typeface="Tahoma"/>
                <a:cs typeface="Tahoma"/>
                <a:hlinkClick r:id="rId7"/>
              </a:rPr>
              <a:t>https://cloud.sylabs.io/library</a:t>
            </a:r>
            <a:r>
              <a:rPr lang="en-US" sz="900" i="1" spc="-25" dirty="0">
                <a:solidFill>
                  <a:srgbClr val="999999"/>
                </a:solidFill>
                <a:latin typeface="Tahoma"/>
                <a:cs typeface="Tahoma"/>
              </a:rPr>
              <a:t> (</a:t>
            </a:r>
            <a:r>
              <a:rPr lang="en-US" sz="900" i="1" spc="-25" dirty="0" err="1">
                <a:solidFill>
                  <a:srgbClr val="999999"/>
                </a:solidFill>
                <a:latin typeface="Tahoma"/>
                <a:cs typeface="Tahoma"/>
              </a:rPr>
              <a:t>Sylabs</a:t>
            </a:r>
            <a:r>
              <a:rPr lang="en-US" sz="900" i="1" spc="-25" dirty="0">
                <a:solidFill>
                  <a:srgbClr val="999999"/>
                </a:solidFill>
                <a:latin typeface="Tahoma"/>
                <a:cs typeface="Tahoma"/>
              </a:rPr>
              <a:t> Library)</a:t>
            </a:r>
          </a:p>
          <a:p>
            <a:pPr marL="12700">
              <a:lnSpc>
                <a:spcPct val="100000"/>
              </a:lnSpc>
            </a:pPr>
            <a:endParaRPr lang="en-US" sz="900" i="1" spc="-25" dirty="0">
              <a:solidFill>
                <a:srgbClr val="999999"/>
              </a:solidFill>
              <a:latin typeface="Tahoma"/>
              <a:cs typeface="Tahoma"/>
            </a:endParaRPr>
          </a:p>
        </p:txBody>
      </p:sp>
      <p:sp>
        <p:nvSpPr>
          <p:cNvPr id="6" name="Date Placeholder 5">
            <a:extLst>
              <a:ext uri="{FF2B5EF4-FFF2-40B4-BE49-F238E27FC236}">
                <a16:creationId xmlns:a16="http://schemas.microsoft.com/office/drawing/2014/main" id="{BB126D94-90BD-4549-A7ED-8C6B9D0B5CFD}"/>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7" name="Picture 6">
            <a:extLst>
              <a:ext uri="{FF2B5EF4-FFF2-40B4-BE49-F238E27FC236}">
                <a16:creationId xmlns:a16="http://schemas.microsoft.com/office/drawing/2014/main" id="{4E284BBE-8267-6043-96C5-5F91193EB6B2}"/>
              </a:ext>
            </a:extLst>
          </p:cNvPr>
          <p:cNvPicPr>
            <a:picLocks noChangeAspect="1"/>
          </p:cNvPicPr>
          <p:nvPr/>
        </p:nvPicPr>
        <p:blipFill rotWithShape="1">
          <a:blip r:embed="rId8"/>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9" name="object 3">
            <a:extLst>
              <a:ext uri="{FF2B5EF4-FFF2-40B4-BE49-F238E27FC236}">
                <a16:creationId xmlns:a16="http://schemas.microsoft.com/office/drawing/2014/main" id="{5C66983B-4FB7-6E41-901C-B6700F481B43}"/>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9"/>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dirty="0">
                <a:latin typeface="Arial"/>
                <a:cs typeface="Arial"/>
              </a:rPr>
              <a:t>Can run many OS’s on same hardware (machine)</a:t>
            </a:r>
          </a:p>
          <a:p>
            <a:pPr marL="578863" lvl="1" indent="-115260">
              <a:spcBef>
                <a:spcPts val="328"/>
              </a:spcBef>
              <a:buClr>
                <a:srgbClr val="A9A57C"/>
              </a:buClr>
              <a:buChar char="•"/>
              <a:tabLst>
                <a:tab pos="121663" algn="l"/>
              </a:tabLst>
            </a:pPr>
            <a:r>
              <a:rPr lang="en-US" sz="1050" dirty="0">
                <a:latin typeface="Arial"/>
                <a:cs typeface="Arial"/>
              </a:rPr>
              <a:t>E.g., </a:t>
            </a:r>
            <a:r>
              <a:rPr lang="en-US" sz="1050" dirty="0" err="1">
                <a:latin typeface="Arial"/>
                <a:cs typeface="Arial"/>
              </a:rPr>
              <a:t>VirtualBox</a:t>
            </a:r>
            <a:r>
              <a:rPr lang="en-US" sz="1050" dirty="0">
                <a:latin typeface="Arial"/>
                <a:cs typeface="Arial"/>
              </a:rPr>
              <a:t>, VMWare</a:t>
            </a:r>
            <a:endParaRPr lang="en-US" sz="1210" dirty="0">
              <a:latin typeface="Arial"/>
              <a:cs typeface="Arial"/>
            </a:endParaRPr>
          </a:p>
          <a:p>
            <a:pPr marL="578863" lvl="1" indent="-115260">
              <a:spcBef>
                <a:spcPts val="328"/>
              </a:spcBef>
              <a:buClr>
                <a:srgbClr val="A9A57C"/>
              </a:buClr>
              <a:buChar char="•"/>
              <a:tabLst>
                <a:tab pos="121663" algn="l"/>
              </a:tabLst>
            </a:pPr>
            <a:endParaRPr lang="en-US" sz="1050" dirty="0">
              <a:latin typeface="Arial"/>
              <a:cs typeface="Arial"/>
            </a:endParaRPr>
          </a:p>
          <a:p>
            <a:pPr marL="6403">
              <a:spcBef>
                <a:spcPts val="328"/>
              </a:spcBef>
              <a:buClr>
                <a:srgbClr val="A9A57C"/>
              </a:buClr>
              <a:tabLst>
                <a:tab pos="121663" algn="l"/>
              </a:tabLst>
            </a:pPr>
            <a:endParaRPr lang="en-US" sz="1050" dirty="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sp>
        <p:nvSpPr>
          <p:cNvPr id="8" name="Date Placeholder 5">
            <a:extLst>
              <a:ext uri="{FF2B5EF4-FFF2-40B4-BE49-F238E27FC236}">
                <a16:creationId xmlns:a16="http://schemas.microsoft.com/office/drawing/2014/main" id="{02055745-330E-B141-80B5-EFEAD794BBE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0" name="Picture 9">
            <a:extLst>
              <a:ext uri="{FF2B5EF4-FFF2-40B4-BE49-F238E27FC236}">
                <a16:creationId xmlns:a16="http://schemas.microsoft.com/office/drawing/2014/main" id="{2FE4384B-600D-E648-813E-A5696F59A529}"/>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38810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dirty="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dirty="0">
                <a:latin typeface="Arial"/>
                <a:cs typeface="Arial"/>
              </a:rPr>
              <a:t>Also called containers</a:t>
            </a:r>
          </a:p>
          <a:p>
            <a:pPr marL="578863" lvl="1" indent="-115260">
              <a:spcBef>
                <a:spcPts val="328"/>
              </a:spcBef>
              <a:buClr>
                <a:srgbClr val="A9A57C"/>
              </a:buClr>
              <a:buChar char="•"/>
              <a:tabLst>
                <a:tab pos="121663" algn="l"/>
              </a:tabLst>
            </a:pPr>
            <a:r>
              <a:rPr lang="en-US" sz="1050" dirty="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dirty="0">
                <a:latin typeface="Arial"/>
                <a:cs typeface="Arial"/>
              </a:rPr>
              <a:t>Best of both worlds: isolated environment that user wants, but can leverage host OS resources (network, I/O partitions, etc.)</a:t>
            </a:r>
          </a:p>
        </p:txBody>
      </p:sp>
      <p:sp>
        <p:nvSpPr>
          <p:cNvPr id="10" name="Date Placeholder 5">
            <a:extLst>
              <a:ext uri="{FF2B5EF4-FFF2-40B4-BE49-F238E27FC236}">
                <a16:creationId xmlns:a16="http://schemas.microsoft.com/office/drawing/2014/main" id="{36291833-08CA-4148-B69A-9328B072885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14" name="Picture 13">
            <a:extLst>
              <a:ext uri="{FF2B5EF4-FFF2-40B4-BE49-F238E27FC236}">
                <a16:creationId xmlns:a16="http://schemas.microsoft.com/office/drawing/2014/main" id="{E22FB162-9325-4E4B-9965-26E42222B652}"/>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10337209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94922"/>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Well established – largest user base</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663" indent="-115260">
              <a:spcBef>
                <a:spcPts val="328"/>
              </a:spcBef>
              <a:buClr>
                <a:srgbClr val="A9A57C"/>
              </a:buClr>
              <a:buChar char="•"/>
              <a:tabLst>
                <a:tab pos="121663" algn="l"/>
              </a:tabLst>
            </a:pPr>
            <a:r>
              <a:rPr lang="en-US" sz="1210" dirty="0" err="1">
                <a:solidFill>
                  <a:srgbClr val="2F2B20"/>
                </a:solidFill>
                <a:latin typeface="Arial"/>
                <a:cs typeface="Arial"/>
              </a:rPr>
              <a:t>Charliecloud</a:t>
            </a:r>
            <a:r>
              <a:rPr lang="en-US" sz="1210" dirty="0">
                <a:solidFill>
                  <a:srgbClr val="2F2B20"/>
                </a:solidFill>
                <a:latin typeface="Arial"/>
                <a:cs typeface="Arial"/>
              </a:rPr>
              <a:t>; Shifter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Designed for HPC</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Based on 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Less user-friendly</a:t>
            </a:r>
            <a:endParaRPr lang="en-US" sz="1210" dirty="0">
              <a:solidFill>
                <a:srgbClr val="2F2B20"/>
              </a:solidFill>
              <a:latin typeface="Arial"/>
              <a:cs typeface="Arial"/>
            </a:endParaRPr>
          </a:p>
          <a:p>
            <a:pPr marL="121663" indent="-115260">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Primary focus of today’s tutorial</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More info on next slide…</a:t>
            </a:r>
          </a:p>
          <a:p>
            <a:pPr marL="121663" indent="-115260">
              <a:spcBef>
                <a:spcPts val="328"/>
              </a:spcBef>
              <a:buClr>
                <a:srgbClr val="A9A57C"/>
              </a:buClr>
              <a:buChar char="•"/>
              <a:tabLst>
                <a:tab pos="121663" algn="l"/>
              </a:tabLst>
            </a:pPr>
            <a:endParaRPr lang="en-US" sz="1210" dirty="0">
              <a:solidFill>
                <a:srgbClr val="2F2B20"/>
              </a:solidFill>
              <a:latin typeface="Arial"/>
              <a:cs typeface="Arial"/>
            </a:endParaRP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948" y="2146544"/>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08772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6/9/19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2580753750"/>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16260</TotalTime>
  <Words>3720</Words>
  <Application>Microsoft Macintosh PowerPoint</Application>
  <PresentationFormat>Custom</PresentationFormat>
  <Paragraphs>593</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Courier</vt:lpstr>
      <vt:lpstr>Courier New</vt:lpstr>
      <vt:lpstr>Helvetica Neue</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Hands-on Examples</vt:lpstr>
      <vt:lpstr>Logging in</vt:lpstr>
      <vt:lpstr>Getting on a compute node</vt:lpstr>
      <vt:lpstr>Navigating</vt:lpstr>
      <vt:lpstr>Go to the example directory</vt:lpstr>
      <vt:lpstr>Running a container from Singularity Hub</vt:lpstr>
      <vt:lpstr>Running a container from Docker Hub</vt:lpstr>
      <vt:lpstr>Running a container from Docker Hub (2)</vt:lpstr>
      <vt:lpstr>Running an MPI container</vt:lpstr>
      <vt:lpstr>Binding directories</vt:lpstr>
      <vt:lpstr>Notes: MPI and GPUs</vt:lpstr>
      <vt:lpstr>Notes: MPI-enabled containers</vt:lpstr>
      <vt:lpstr>Running containers on GPUs</vt:lpstr>
      <vt:lpstr>/\/\/  BREAK  /\/\/</vt:lpstr>
      <vt:lpstr>Review</vt:lpstr>
      <vt:lpstr>Building containers</vt:lpstr>
      <vt:lpstr>There are 3 ways to build a Singularity container</vt:lpstr>
      <vt:lpstr>What is a recipe?</vt:lpstr>
      <vt:lpstr>Container Formats</vt:lpstr>
      <vt:lpstr>1. Building a container interactively</vt:lpstr>
      <vt:lpstr>2. Building a container on Singularity Hub (basic steps)</vt:lpstr>
      <vt:lpstr>Hands-on Example</vt:lpstr>
      <vt:lpstr>Logging in</vt:lpstr>
      <vt:lpstr>Getting on a compute node</vt:lpstr>
      <vt:lpstr>Go to the example directory </vt:lpstr>
      <vt:lpstr>Prepare and upload your recipe</vt:lpstr>
      <vt:lpstr>Build your container on ‘shub’</vt:lpstr>
      <vt:lpstr>Now pull your container from ‘shub’ and run it! </vt:lpstr>
      <vt:lpstr>3. Building a container with Sylabs Remote Builder (demo)</vt:lpstr>
      <vt:lpstr>Troubleshooting &amp; Caveats</vt:lpstr>
      <vt:lpstr>Troubleshooting (1)</vt:lpstr>
      <vt:lpstr>Troubleshooting (2)</vt:lpstr>
      <vt:lpstr>Caveats (1)</vt:lpstr>
      <vt:lpstr>Caveats (2): Moving containers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204</cp:revision>
  <cp:lastPrinted>2018-03-07T22:12:57Z</cp:lastPrinted>
  <dcterms:created xsi:type="dcterms:W3CDTF">2018-02-28T04:20:27Z</dcterms:created>
  <dcterms:modified xsi:type="dcterms:W3CDTF">2019-08-08T16:48:07Z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